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27" r:id="rId2"/>
    <p:sldId id="355" r:id="rId3"/>
    <p:sldId id="356" r:id="rId4"/>
    <p:sldId id="360" r:id="rId5"/>
    <p:sldId id="357" r:id="rId6"/>
    <p:sldId id="361" r:id="rId7"/>
    <p:sldId id="358" r:id="rId8"/>
    <p:sldId id="359" r:id="rId9"/>
    <p:sldId id="321" r:id="rId10"/>
    <p:sldId id="375" r:id="rId11"/>
    <p:sldId id="362" r:id="rId12"/>
    <p:sldId id="376" r:id="rId13"/>
    <p:sldId id="363" r:id="rId14"/>
    <p:sldId id="368" r:id="rId15"/>
    <p:sldId id="379" r:id="rId16"/>
    <p:sldId id="380" r:id="rId17"/>
    <p:sldId id="365" r:id="rId18"/>
    <p:sldId id="298" r:id="rId19"/>
    <p:sldId id="377" r:id="rId20"/>
    <p:sldId id="382" r:id="rId21"/>
    <p:sldId id="384" r:id="rId22"/>
    <p:sldId id="383" r:id="rId23"/>
    <p:sldId id="385" r:id="rId24"/>
    <p:sldId id="3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1"/>
    <p:restoredTop sz="67135"/>
  </p:normalViewPr>
  <p:slideViewPr>
    <p:cSldViewPr snapToGrid="0" snapToObjects="1">
      <p:cViewPr varScale="1">
        <p:scale>
          <a:sx n="63" d="100"/>
          <a:sy n="63"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858A5-B9A7-8944-9B0C-B461BEF30FDA}" type="datetimeFigureOut">
              <a:rPr lang="en-US" smtClean="0"/>
              <a:t>11/7/18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25301-81DA-4944-A379-866DF217F0F4}" type="slidenum">
              <a:rPr lang="en-US" smtClean="0"/>
              <a:t>‹#›</a:t>
            </a:fld>
            <a:endParaRPr lang="en-US"/>
          </a:p>
        </p:txBody>
      </p:sp>
    </p:spTree>
    <p:extLst>
      <p:ext uri="{BB962C8B-B14F-4D97-AF65-F5344CB8AC3E}">
        <p14:creationId xmlns:p14="http://schemas.microsoft.com/office/powerpoint/2010/main" val="157929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1" Type="http://schemas.openxmlformats.org/officeDocument/2006/relationships/hyperlink" Target="https://www.merriam-webster.com/dictionary/circumventing" TargetMode="External"/><Relationship Id="rId12" Type="http://schemas.openxmlformats.org/officeDocument/2006/relationships/hyperlink" Target="https://www.britannica.com/event/United-States-presidential-election-of-1996" TargetMode="External"/><Relationship Id="rId13" Type="http://schemas.openxmlformats.org/officeDocument/2006/relationships/hyperlink" Target="https://www.britannica.com/event/United-States-presidential-election-of-2000" TargetMode="External"/><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www.britannica.com/topic/soft-money" TargetMode="External"/><Relationship Id="rId4" Type="http://schemas.openxmlformats.org/officeDocument/2006/relationships/hyperlink" Target="https://www.britannica.com/topic/political-party" TargetMode="External"/><Relationship Id="rId5" Type="http://schemas.openxmlformats.org/officeDocument/2006/relationships/hyperlink" Target="https://www.britannica.com/topic/law" TargetMode="External"/><Relationship Id="rId6" Type="http://schemas.openxmlformats.org/officeDocument/2006/relationships/hyperlink" Target="https://www.merriam-webster.com/dictionary/amended" TargetMode="External"/><Relationship Id="rId7" Type="http://schemas.openxmlformats.org/officeDocument/2006/relationships/hyperlink" Target="https://www.britannica.com/topic/election-political-science" TargetMode="External"/><Relationship Id="rId8" Type="http://schemas.openxmlformats.org/officeDocument/2006/relationships/hyperlink" Target="https://www.britannica.com/topic/corporation" TargetMode="External"/><Relationship Id="rId9" Type="http://schemas.openxmlformats.org/officeDocument/2006/relationships/hyperlink" Target="https://www.britannica.com/topic/trade-union" TargetMode="External"/><Relationship Id="rId10" Type="http://schemas.openxmlformats.org/officeDocument/2006/relationships/hyperlink" Target="https://www.britannica.com/topic/campaign-financ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thecolbertreport.cc.co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Raising such limited funds is harder than raising unlimited funds, hence the term “hard money.”</a:t>
            </a:r>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2</a:t>
            </a:fld>
            <a:endParaRPr lang="en-US"/>
          </a:p>
        </p:txBody>
      </p:sp>
    </p:spTree>
    <p:extLst>
      <p:ext uri="{BB962C8B-B14F-4D97-AF65-F5344CB8AC3E}">
        <p14:creationId xmlns:p14="http://schemas.microsoft.com/office/powerpoint/2010/main" val="6140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325301-81DA-4944-A379-866DF217F0F4}" type="slidenum">
              <a:rPr lang="en-US" smtClean="0"/>
              <a:t>13</a:t>
            </a:fld>
            <a:endParaRPr lang="en-US"/>
          </a:p>
        </p:txBody>
      </p:sp>
    </p:spTree>
    <p:extLst>
      <p:ext uri="{BB962C8B-B14F-4D97-AF65-F5344CB8AC3E}">
        <p14:creationId xmlns:p14="http://schemas.microsoft.com/office/powerpoint/2010/main" val="210385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Nixon resigned in August and was pardoned in September</a:t>
            </a:r>
          </a:p>
          <a:p>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14</a:t>
            </a:fld>
            <a:endParaRPr lang="en-US"/>
          </a:p>
        </p:txBody>
      </p:sp>
    </p:spTree>
    <p:extLst>
      <p:ext uri="{BB962C8B-B14F-4D97-AF65-F5344CB8AC3E}">
        <p14:creationId xmlns:p14="http://schemas.microsoft.com/office/powerpoint/2010/main" val="194509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15</a:t>
            </a:fld>
            <a:endParaRPr lang="en-US"/>
          </a:p>
        </p:txBody>
      </p:sp>
    </p:spTree>
    <p:extLst>
      <p:ext uri="{BB962C8B-B14F-4D97-AF65-F5344CB8AC3E}">
        <p14:creationId xmlns:p14="http://schemas.microsoft.com/office/powerpoint/2010/main" val="575733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earliest cases on campaign finance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Chief Justice:</a:t>
            </a:r>
            <a:r>
              <a:rPr lang="en-US" baseline="0" dirty="0" smtClean="0"/>
              <a:t> Burger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Valeo</a:t>
            </a:r>
            <a:r>
              <a:rPr lang="en-US" baseline="0" dirty="0" smtClean="0"/>
              <a:t> – Sec. of U.S. Senate</a:t>
            </a:r>
            <a:endParaRPr lang="en-US" dirty="0" smtClean="0"/>
          </a:p>
          <a:p>
            <a:endParaRPr lang="en-US" dirty="0" smtClean="0"/>
          </a:p>
          <a:p>
            <a:r>
              <a:rPr lang="en-US" dirty="0" smtClean="0"/>
              <a:t>The first Amendment’s right to free speech complicates legislative efforts to try</a:t>
            </a:r>
            <a:r>
              <a:rPr lang="en-US" baseline="0" dirty="0" smtClean="0"/>
              <a:t> to get the money out of politics.</a:t>
            </a:r>
          </a:p>
          <a:p>
            <a:endParaRPr lang="en-US" baseline="0" dirty="0" smtClean="0"/>
          </a:p>
          <a:p>
            <a:r>
              <a:rPr lang="en-US" sz="1200" b="0" i="0" u="none" strike="noStrike" kern="1200" dirty="0" smtClean="0">
                <a:solidFill>
                  <a:schemeClr val="tx1"/>
                </a:solidFill>
                <a:effectLst/>
                <a:latin typeface="+mn-lt"/>
                <a:ea typeface="+mn-ea"/>
                <a:cs typeface="+mn-cs"/>
              </a:rPr>
              <a:t>In the wake of the Watergate affair, Congress attempted to ferret out corruption in political campaigns by restricting financial contributions to candidates. Among other things, the law set limits on the amount of money an individual could contribute to a single campaign and it required reporting of contributions above a certain threshold amount. The Federal Election Commission was created to enforce the statute.</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Did the limits placed on electoral expenditures by the Federal Election Campaign Act of 1971, and related provisions of the Internal Revenue Code of 1954, violate the First Amendment's freedom of speech and association clauses?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SC ruled</a:t>
            </a:r>
            <a:r>
              <a:rPr lang="en-US" sz="1200" b="0" i="0" u="none" strike="noStrike" kern="1200" baseline="0" dirty="0" smtClean="0">
                <a:solidFill>
                  <a:schemeClr val="tx1"/>
                </a:solidFill>
                <a:effectLst/>
                <a:latin typeface="+mn-lt"/>
                <a:ea typeface="+mn-ea"/>
                <a:cs typeface="+mn-cs"/>
              </a:rPr>
              <a:t> in favor of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In this complicated case, the Court arrived at two important conclusions. First, it held that restrictions on individual contributions to political campaigns and candidates did not violate the First Amendment since the limitations of the FECA enhance the "integrity of our system of representative democracy" by guarding against unscrupulous practices. Second, the Court found that governmental restriction of independent expenditures in campaigns, the limitation on expenditures by candidates from their own personal or family resources, and the limitation on total campaign expenditures did violate the First Amendment. Since these practices do not necessarily enhance the potential for corruption that individual contributions to candidates do, the Court found that restricting them did not serve a government interest great enough to warrant a curtailment on free speech and association.</a:t>
            </a:r>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17</a:t>
            </a:fld>
            <a:endParaRPr lang="en-US"/>
          </a:p>
        </p:txBody>
      </p:sp>
    </p:spTree>
    <p:extLst>
      <p:ext uri="{BB962C8B-B14F-4D97-AF65-F5344CB8AC3E}">
        <p14:creationId xmlns:p14="http://schemas.microsoft.com/office/powerpoint/2010/main" val="1148700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primary purpose of the Bipartisan Campaign Reform Act (BCRA) was to eliminate the increased use of so-called </a:t>
            </a:r>
            <a:r>
              <a:rPr lang="en-US" sz="1200" b="0" i="0" u="sng" kern="1200" dirty="0" smtClean="0">
                <a:solidFill>
                  <a:schemeClr val="tx1"/>
                </a:solidFill>
                <a:effectLst/>
                <a:latin typeface="+mn-lt"/>
                <a:ea typeface="+mn-ea"/>
                <a:cs typeface="+mn-cs"/>
                <a:hlinkClick r:id="rId3"/>
              </a:rPr>
              <a:t>soft money</a:t>
            </a:r>
            <a:r>
              <a:rPr lang="en-US" sz="1200" b="0" i="0" u="none" strike="noStrike" kern="1200" dirty="0" smtClean="0">
                <a:solidFill>
                  <a:schemeClr val="tx1"/>
                </a:solidFill>
                <a:effectLst/>
                <a:latin typeface="+mn-lt"/>
                <a:ea typeface="+mn-ea"/>
                <a:cs typeface="+mn-cs"/>
              </a:rPr>
              <a:t> to fund advertising by </a:t>
            </a:r>
            <a:r>
              <a:rPr lang="en-US" sz="1200" b="0" i="0" u="sng" kern="1200" dirty="0" smtClean="0">
                <a:solidFill>
                  <a:schemeClr val="tx1"/>
                </a:solidFill>
                <a:effectLst/>
                <a:latin typeface="+mn-lt"/>
                <a:ea typeface="+mn-ea"/>
                <a:cs typeface="+mn-cs"/>
                <a:hlinkClick r:id="rId4"/>
              </a:rPr>
              <a:t>political parties</a:t>
            </a:r>
            <a:r>
              <a:rPr lang="en-US" sz="1200" b="0" i="0" u="none" strike="noStrike" kern="1200" dirty="0" smtClean="0">
                <a:solidFill>
                  <a:schemeClr val="tx1"/>
                </a:solidFill>
                <a:effectLst/>
                <a:latin typeface="+mn-lt"/>
                <a:ea typeface="+mn-ea"/>
                <a:cs typeface="+mn-cs"/>
              </a:rPr>
              <a:t> on behalf of their candidates.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Prior to the </a:t>
            </a:r>
            <a:r>
              <a:rPr lang="en-US" sz="1200" b="0" i="0" u="sng" kern="1200" dirty="0" err="1" smtClean="0">
                <a:solidFill>
                  <a:schemeClr val="tx1"/>
                </a:solidFill>
                <a:effectLst/>
                <a:latin typeface="+mn-lt"/>
                <a:ea typeface="+mn-ea"/>
                <a:cs typeface="+mn-cs"/>
                <a:hlinkClick r:id="rId5"/>
              </a:rPr>
              <a:t>law’s</a:t>
            </a:r>
            <a:r>
              <a:rPr lang="en-US" sz="1200" b="0" i="0" u="none" strike="noStrike" kern="1200" dirty="0" err="1" smtClean="0">
                <a:solidFill>
                  <a:schemeClr val="tx1"/>
                </a:solidFill>
                <a:effectLst/>
                <a:latin typeface="+mn-lt"/>
                <a:ea typeface="+mn-ea"/>
                <a:cs typeface="+mn-cs"/>
              </a:rPr>
              <a:t>enactment</a:t>
            </a:r>
            <a:r>
              <a:rPr lang="en-US" sz="1200" b="0" i="0" u="none" strike="noStrike" kern="1200" dirty="0" smtClean="0">
                <a:solidFill>
                  <a:schemeClr val="tx1"/>
                </a:solidFill>
                <a:effectLst/>
                <a:latin typeface="+mn-lt"/>
                <a:ea typeface="+mn-ea"/>
                <a:cs typeface="+mn-cs"/>
              </a:rPr>
              <a:t>, money was considered “hard” if it was raised in accordance with the limits concerning sources and amounts specified by FECA as </a:t>
            </a:r>
            <a:r>
              <a:rPr lang="en-US" sz="1200" b="0" i="0" u="none" strike="noStrike" kern="1200" dirty="0" smtClean="0">
                <a:solidFill>
                  <a:schemeClr val="tx1"/>
                </a:solidFill>
                <a:effectLst/>
                <a:latin typeface="+mn-lt"/>
                <a:ea typeface="+mn-ea"/>
                <a:cs typeface="+mn-cs"/>
                <a:hlinkClick r:id="rId6"/>
              </a:rPr>
              <a:t>amended</a:t>
            </a:r>
            <a:r>
              <a:rPr lang="en-US" sz="1200" b="0" i="0" u="none" strike="noStrike" kern="1200" dirty="0" smtClean="0">
                <a:solidFill>
                  <a:schemeClr val="tx1"/>
                </a:solidFill>
                <a:effectLst/>
                <a:latin typeface="+mn-lt"/>
                <a:ea typeface="+mn-ea"/>
                <a:cs typeface="+mn-cs"/>
              </a:rPr>
              <a:t> in 1974. For example, individual contributions were limited to $1,000 per federal candidate (or candidate committee) per </a:t>
            </a:r>
            <a:r>
              <a:rPr lang="en-US" sz="1200" b="0" i="0" u="sng" kern="1200" dirty="0" smtClean="0">
                <a:solidFill>
                  <a:schemeClr val="tx1"/>
                </a:solidFill>
                <a:effectLst/>
                <a:latin typeface="+mn-lt"/>
                <a:ea typeface="+mn-ea"/>
                <a:cs typeface="+mn-cs"/>
                <a:hlinkClick r:id="rId7"/>
              </a:rPr>
              <a:t>election</a:t>
            </a:r>
            <a:r>
              <a:rPr lang="en-US" sz="1200" b="0" i="0" u="none" strike="noStrike" kern="1200" dirty="0" smtClean="0">
                <a:solidFill>
                  <a:schemeClr val="tx1"/>
                </a:solidFill>
                <a:effectLst/>
                <a:latin typeface="+mn-lt"/>
                <a:ea typeface="+mn-ea"/>
                <a:cs typeface="+mn-cs"/>
              </a:rPr>
              <a:t>, and contributions by </a:t>
            </a:r>
            <a:r>
              <a:rPr lang="en-US" sz="1200" b="0" i="0" u="sng" kern="1200" dirty="0" smtClean="0">
                <a:solidFill>
                  <a:schemeClr val="tx1"/>
                </a:solidFill>
                <a:effectLst/>
                <a:latin typeface="+mn-lt"/>
                <a:ea typeface="+mn-ea"/>
                <a:cs typeface="+mn-cs"/>
                <a:hlinkClick r:id="rId8"/>
              </a:rPr>
              <a:t>corporations</a:t>
            </a:r>
            <a:r>
              <a:rPr lang="en-US" sz="1200" b="0" i="0" u="none" strike="noStrike"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9"/>
              </a:rPr>
              <a:t>unions</a:t>
            </a:r>
            <a:r>
              <a:rPr lang="en-US" sz="1200" b="0" i="0" u="none" strike="noStrike" kern="1200" dirty="0" smtClean="0">
                <a:solidFill>
                  <a:schemeClr val="tx1"/>
                </a:solidFill>
                <a:effectLst/>
                <a:latin typeface="+mn-lt"/>
                <a:ea typeface="+mn-ea"/>
                <a:cs typeface="+mn-cs"/>
              </a:rPr>
              <a:t> were prohibited (a ban that had been in effect since the early 20th century). However, state </a:t>
            </a:r>
            <a:r>
              <a:rPr lang="en-US" sz="1200" b="0" i="0" u="sng" kern="1200" dirty="0" smtClean="0">
                <a:solidFill>
                  <a:schemeClr val="tx1"/>
                </a:solidFill>
                <a:effectLst/>
                <a:latin typeface="+mn-lt"/>
                <a:ea typeface="+mn-ea"/>
                <a:cs typeface="+mn-cs"/>
                <a:hlinkClick r:id="rId10"/>
              </a:rPr>
              <a:t>campaign finance</a:t>
            </a:r>
            <a:r>
              <a:rPr lang="en-US" sz="1200" b="0" i="0" u="none" strike="noStrike" kern="1200" dirty="0" smtClean="0">
                <a:solidFill>
                  <a:schemeClr val="tx1"/>
                </a:solidFill>
                <a:effectLst/>
                <a:latin typeface="+mn-lt"/>
                <a:ea typeface="+mn-ea"/>
                <a:cs typeface="+mn-cs"/>
              </a:rPr>
              <a:t> rules differed from federal rules, as states allowed corporations and unions to donate to state parties and candidates in large, sometimes unlimited, amounts. Such soft-money contributions could then be funneled to federal candidates and national party committees, thus </a:t>
            </a:r>
            <a:r>
              <a:rPr lang="en-US" sz="1200" b="0" i="0" u="none" strike="noStrike" kern="1200" dirty="0" smtClean="0">
                <a:solidFill>
                  <a:schemeClr val="tx1"/>
                </a:solidFill>
                <a:effectLst/>
                <a:latin typeface="+mn-lt"/>
                <a:ea typeface="+mn-ea"/>
                <a:cs typeface="+mn-cs"/>
                <a:hlinkClick r:id="rId11"/>
              </a:rPr>
              <a:t>circumventing</a:t>
            </a:r>
            <a:r>
              <a:rPr lang="en-US" sz="1200" b="0" i="0" u="none" strike="noStrike" kern="1200" dirty="0" smtClean="0">
                <a:solidFill>
                  <a:schemeClr val="tx1"/>
                </a:solidFill>
                <a:effectLst/>
                <a:latin typeface="+mn-lt"/>
                <a:ea typeface="+mn-ea"/>
                <a:cs typeface="+mn-cs"/>
              </a:rPr>
              <a:t> the FECA limits. That practice was particularly apparent in the </a:t>
            </a:r>
            <a:r>
              <a:rPr lang="en-US" sz="1200" b="0" i="0" u="sng" kern="1200" dirty="0" smtClean="0">
                <a:solidFill>
                  <a:schemeClr val="tx1"/>
                </a:solidFill>
                <a:effectLst/>
                <a:latin typeface="+mn-lt"/>
                <a:ea typeface="+mn-ea"/>
                <a:cs typeface="+mn-cs"/>
                <a:hlinkClick r:id="rId12"/>
              </a:rPr>
              <a:t>U.S. presidential elections of 1996</a:t>
            </a:r>
            <a:r>
              <a:rPr lang="en-US" sz="1200" b="0" i="0" u="none" strike="noStrike"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13"/>
              </a:rPr>
              <a:t>2000</a:t>
            </a:r>
            <a:r>
              <a:rPr lang="en-US" sz="1200" b="0" i="0" u="none" strike="noStrike"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18</a:t>
            </a:fld>
            <a:endParaRPr lang="en-US"/>
          </a:p>
        </p:txBody>
      </p:sp>
    </p:spTree>
    <p:extLst>
      <p:ext uri="{BB962C8B-B14F-4D97-AF65-F5344CB8AC3E}">
        <p14:creationId xmlns:p14="http://schemas.microsoft.com/office/powerpoint/2010/main" val="57728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 – a nonprofit organization funded partially by corporate donations</a:t>
            </a:r>
          </a:p>
          <a:p>
            <a:endParaRPr lang="en-US" dirty="0" smtClean="0"/>
          </a:p>
          <a:p>
            <a:r>
              <a:rPr lang="en-US" dirty="0" smtClean="0"/>
              <a:t>CU produced a film called Hillary: The Movie </a:t>
            </a:r>
            <a:r>
              <a:rPr lang="en-US" dirty="0" smtClean="0">
                <a:sym typeface="Wingdings"/>
              </a:rPr>
              <a:t> a movie created to persuade</a:t>
            </a:r>
            <a:r>
              <a:rPr lang="en-US" baseline="0" dirty="0" smtClean="0">
                <a:sym typeface="Wingdings"/>
              </a:rPr>
              <a:t> voters not to vote for Hillary Clinton as the 2008 Democratic presidential nominee. They wanted to make the movie available to people on demand, and they wanted to broadcast TV ads for the movie in advance.</a:t>
            </a:r>
          </a:p>
          <a:p>
            <a:endParaRPr lang="en-US" baseline="0" dirty="0" smtClean="0">
              <a:sym typeface="Wingdings"/>
            </a:endParaRPr>
          </a:p>
          <a:p>
            <a:r>
              <a:rPr lang="en-US" baseline="0" dirty="0" smtClean="0">
                <a:sym typeface="Wingdings"/>
              </a:rPr>
              <a:t>The FEC said that the movie was intended to influence voters – so the part of BCRA applied to this situation. So CU was NOT allowed to advertise the film, OR pay to air it within 30 days of the primary election. </a:t>
            </a:r>
          </a:p>
          <a:p>
            <a:endParaRPr lang="en-US" baseline="0" dirty="0" smtClean="0">
              <a:sym typeface="Wingdings"/>
            </a:endParaRPr>
          </a:p>
          <a:p>
            <a:r>
              <a:rPr lang="en-US" baseline="0" dirty="0" smtClean="0">
                <a:sym typeface="Wingdings"/>
              </a:rPr>
              <a:t>CU sued the FEC in federal court – asking to be allowed to show the film.</a:t>
            </a:r>
          </a:p>
          <a:p>
            <a:endParaRPr lang="en-US" baseline="0" dirty="0" smtClean="0">
              <a:sym typeface="Wingdings"/>
            </a:endParaRPr>
          </a:p>
          <a:p>
            <a:r>
              <a:rPr lang="en-US" baseline="0" dirty="0" smtClean="0">
                <a:sym typeface="Wingdings"/>
              </a:rPr>
              <a:t>The district court heard the case and decided that even though it was a full length movie, and not a traditional TV ad, it was definitely an appeal to vote against Hillary Clinton. Corporations and organizations could not pay to air this sort of direct appeal to voters so close to an election.</a:t>
            </a:r>
          </a:p>
          <a:p>
            <a:endParaRPr lang="en-US" baseline="0" dirty="0" smtClean="0">
              <a:sym typeface="Wingdings"/>
            </a:endParaRPr>
          </a:p>
          <a:p>
            <a:r>
              <a:rPr lang="en-US" baseline="0" dirty="0" smtClean="0">
                <a:sym typeface="Wingdings"/>
              </a:rPr>
              <a:t>CU appealed directly to the Supreme Court. </a:t>
            </a:r>
          </a:p>
          <a:p>
            <a:endParaRPr lang="en-US" baseline="0" dirty="0" smtClean="0">
              <a:sym typeface="Wingdings"/>
            </a:endParaRPr>
          </a:p>
          <a:p>
            <a:r>
              <a:rPr lang="en-US" baseline="0" dirty="0" smtClean="0">
                <a:sym typeface="Wingdings"/>
              </a:rPr>
              <a:t>The court had to consider whether the film fell under the umbrella of the BCRA and to decide whether the law violated CU’s 1</a:t>
            </a:r>
            <a:r>
              <a:rPr lang="en-US" baseline="30000" dirty="0" smtClean="0">
                <a:sym typeface="Wingdings"/>
              </a:rPr>
              <a:t>st</a:t>
            </a:r>
            <a:r>
              <a:rPr lang="en-US" baseline="0" dirty="0" smtClean="0">
                <a:sym typeface="Wingdings"/>
              </a:rPr>
              <a:t> Amendment rights to engage in political speech. They agreed to hear the case – the oral argument took place in March of 2009. The court asked both sides to submit a written response to the question. They held a second oral argument on September 2009.</a:t>
            </a:r>
          </a:p>
          <a:p>
            <a:endParaRPr lang="en-US" baseline="0" dirty="0" smtClean="0">
              <a:sym typeface="Wingdings"/>
            </a:endParaRPr>
          </a:p>
          <a:p>
            <a:endParaRPr lang="en-US" baseline="0" dirty="0" smtClean="0">
              <a:sym typeface="Wingdings"/>
            </a:endParaRPr>
          </a:p>
          <a:p>
            <a:endParaRPr lang="en-US" baseline="0" dirty="0" smtClean="0">
              <a:sym typeface="Wingdings"/>
            </a:endParaRPr>
          </a:p>
          <a:p>
            <a:endParaRPr lang="en-US" baseline="0" dirty="0" smtClean="0">
              <a:sym typeface="Wingdings"/>
            </a:endParaRPr>
          </a:p>
          <a:p>
            <a:endParaRPr lang="en-US" baseline="0"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20</a:t>
            </a:fld>
            <a:endParaRPr lang="en-US"/>
          </a:p>
        </p:txBody>
      </p:sp>
    </p:spTree>
    <p:extLst>
      <p:ext uri="{BB962C8B-B14F-4D97-AF65-F5344CB8AC3E}">
        <p14:creationId xmlns:p14="http://schemas.microsoft.com/office/powerpoint/2010/main" val="506995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22</a:t>
            </a:fld>
            <a:endParaRPr lang="en-US"/>
          </a:p>
        </p:txBody>
      </p:sp>
    </p:spTree>
    <p:extLst>
      <p:ext uri="{BB962C8B-B14F-4D97-AF65-F5344CB8AC3E}">
        <p14:creationId xmlns:p14="http://schemas.microsoft.com/office/powerpoint/2010/main" val="143741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series of clips was a sincere effort by Colbert to educate Americans about </a:t>
            </a:r>
            <a:r>
              <a:rPr lang="en-US" dirty="0" err="1" smtClean="0"/>
              <a:t>SuperPACs</a:t>
            </a:r>
            <a:r>
              <a:rPr lang="en-US" dirty="0" smtClean="0"/>
              <a:t> following the Citizens United decision. Go to the website and type "Trevor Potter" in the search box. Potter was an FEC chairman and plays the straight man to Colbert in explaining technical campaign finance law. Highly recommended.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Viewers of </a:t>
            </a:r>
            <a:r>
              <a:rPr lang="en-US" sz="1200" b="0" i="0" u="sng" kern="1200" dirty="0" smtClean="0">
                <a:solidFill>
                  <a:schemeClr val="tx1"/>
                </a:solidFill>
                <a:effectLst/>
                <a:latin typeface="+mn-lt"/>
                <a:ea typeface="+mn-ea"/>
                <a:cs typeface="+mn-cs"/>
                <a:hlinkClick r:id="rId3" tooltip="The Colbert Report"/>
              </a:rPr>
              <a:t>“The Colbert Report”</a:t>
            </a:r>
            <a:r>
              <a:rPr lang="en-US" sz="1200" b="0" i="0" u="none" strike="noStrike" kern="1200" dirty="0" smtClean="0">
                <a:solidFill>
                  <a:schemeClr val="tx1"/>
                </a:solidFill>
                <a:effectLst/>
                <a:latin typeface="+mn-lt"/>
                <a:ea typeface="+mn-ea"/>
                <a:cs typeface="+mn-cs"/>
              </a:rPr>
              <a:t> who watched faux-conservative TV host Stephen Colbert set up a super PAC and 501(c)(4) organization during the last presidential election cycle proved to be better informed about campaign financing and the role of money in politics than viewers of other news channels and shows, according to a new study. (June 2014 article)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study, published online in Mass Communication and Society, tested “The Colbert Report” against CNN, Fox News, MSNBC, and broadcast nightly news, as well as talk radio and newspapers as sources of political information. The study, “Stephen Colbert’s Civics Lesson,” was based on phone survey data from 1,232 adults 18 years or older who were interviewed between Dec. 13, 2012 and Dec. 23,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He walked us through creating a super PAC and every episode was a continuation of that story. </a:t>
            </a:r>
            <a:endParaRPr lang="en-US" dirty="0" smtClean="0"/>
          </a:p>
          <a:p>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24</a:t>
            </a:fld>
            <a:endParaRPr lang="en-US"/>
          </a:p>
        </p:txBody>
      </p:sp>
    </p:spTree>
    <p:extLst>
      <p:ext uri="{BB962C8B-B14F-4D97-AF65-F5344CB8AC3E}">
        <p14:creationId xmlns:p14="http://schemas.microsoft.com/office/powerpoint/2010/main" val="162338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Unlimited funds obtained by political parties that are spent on party activities such as get-out-the-vote drives, but not on behalf of a specific candidate.</a:t>
            </a:r>
            <a:r>
              <a:rPr lang="en-US" dirty="0" smtClean="0">
                <a:effectLst/>
              </a:rPr>
              <a:t> </a:t>
            </a:r>
          </a:p>
          <a:p>
            <a:endParaRPr lang="en-US" dirty="0" smtClean="0">
              <a:effectLst/>
            </a:endParaRPr>
          </a:p>
          <a:p>
            <a:r>
              <a:rPr lang="en-US" dirty="0" smtClean="0"/>
              <a:t>Now largely illegal except for limited contributions to state or local parties for voter registration and get-out-the-vote efforts.</a:t>
            </a:r>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3</a:t>
            </a:fld>
            <a:endParaRPr lang="en-US"/>
          </a:p>
        </p:txBody>
      </p:sp>
    </p:spTree>
    <p:extLst>
      <p:ext uri="{BB962C8B-B14F-4D97-AF65-F5344CB8AC3E}">
        <p14:creationId xmlns:p14="http://schemas.microsoft.com/office/powerpoint/2010/main" val="106230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“money arm” of Interest Groups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Corporations cannot contribute directly to PACs but can sponsor a PAC for employee donations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5</a:t>
            </a:fld>
            <a:endParaRPr lang="en-US"/>
          </a:p>
        </p:txBody>
      </p:sp>
    </p:spTree>
    <p:extLst>
      <p:ext uri="{BB962C8B-B14F-4D97-AF65-F5344CB8AC3E}">
        <p14:creationId xmlns:p14="http://schemas.microsoft.com/office/powerpoint/2010/main" val="131940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Independent expenditure</a:t>
            </a:r>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6</a:t>
            </a:fld>
            <a:endParaRPr lang="en-US"/>
          </a:p>
        </p:txBody>
      </p:sp>
    </p:spTree>
    <p:extLst>
      <p:ext uri="{BB962C8B-B14F-4D97-AF65-F5344CB8AC3E}">
        <p14:creationId xmlns:p14="http://schemas.microsoft.com/office/powerpoint/2010/main" val="123215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Independent expenditure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527s can give as much as they want to promote their views but cannot coordinate with a candidate/campaign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of their tax exemption status, they cannot expressly advocate for a candidate</a:t>
            </a:r>
          </a:p>
          <a:p>
            <a:endParaRPr lang="en-US" dirty="0" smtClean="0"/>
          </a:p>
          <a:p>
            <a:r>
              <a:rPr lang="en-US" sz="1200" kern="1200" dirty="0" smtClean="0">
                <a:solidFill>
                  <a:schemeClr val="tx1"/>
                </a:solidFill>
                <a:effectLst/>
                <a:latin typeface="+mn-lt"/>
                <a:ea typeface="+mn-ea"/>
                <a:cs typeface="+mn-cs"/>
              </a:rPr>
              <a:t>Named after Section 527 of the Tax Code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7</a:t>
            </a:fld>
            <a:endParaRPr lang="en-US"/>
          </a:p>
        </p:txBody>
      </p:sp>
    </p:spTree>
    <p:extLst>
      <p:ext uri="{BB962C8B-B14F-4D97-AF65-F5344CB8AC3E}">
        <p14:creationId xmlns:p14="http://schemas.microsoft.com/office/powerpoint/2010/main" val="28825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sz="1200" dirty="0" smtClean="0">
                <a:solidFill>
                  <a:srgbClr val="111111"/>
                </a:solidFill>
                <a:latin typeface="Georgia"/>
                <a:ea typeface="Georgia"/>
                <a:cs typeface="Georgia"/>
                <a:sym typeface="Georgia"/>
              </a:rPr>
              <a:t>Independent expenditure</a:t>
            </a:r>
          </a:p>
          <a:p>
            <a:endParaRPr lang="en-US" dirty="0" smtClean="0"/>
          </a:p>
          <a:p>
            <a:pPr lvl="0">
              <a:spcBef>
                <a:spcPts val="0"/>
              </a:spcBef>
              <a:buNone/>
            </a:pPr>
            <a:r>
              <a:rPr lang="en-US" sz="1200" dirty="0" smtClean="0">
                <a:solidFill>
                  <a:srgbClr val="CC0000"/>
                </a:solidFill>
                <a:latin typeface="Georgia"/>
                <a:ea typeface="Georgia"/>
                <a:cs typeface="Georgia"/>
                <a:sym typeface="Georgia"/>
              </a:rPr>
              <a:t>key difference: </a:t>
            </a:r>
          </a:p>
          <a:p>
            <a:pPr lvl="0">
              <a:spcBef>
                <a:spcPts val="0"/>
              </a:spcBef>
              <a:buNone/>
            </a:pPr>
            <a:r>
              <a:rPr lang="en-US" sz="1200" dirty="0" smtClean="0">
                <a:solidFill>
                  <a:srgbClr val="CC0000"/>
                </a:solidFill>
                <a:latin typeface="Georgia"/>
                <a:ea typeface="Georgia"/>
                <a:cs typeface="Georgia"/>
                <a:sym typeface="Georgia"/>
              </a:rPr>
              <a:t>Super PACs must disclose their donors while 501(c)(4)s do not.</a:t>
            </a:r>
            <a:r>
              <a:rPr lang="en-US" sz="1050" dirty="0" smtClean="0">
                <a:solidFill>
                  <a:srgbClr val="CC0000"/>
                </a:solidFill>
                <a:latin typeface="Georgia"/>
                <a:ea typeface="Georgia"/>
                <a:cs typeface="Georgia"/>
                <a:sym typeface="Georgia"/>
              </a:rPr>
              <a:t> </a:t>
            </a:r>
          </a:p>
          <a:p>
            <a:pPr lvl="0">
              <a:spcBef>
                <a:spcPts val="0"/>
              </a:spcBef>
              <a:buNone/>
            </a:pPr>
            <a:endParaRPr lang="en-US" sz="1050" dirty="0" smtClean="0">
              <a:solidFill>
                <a:srgbClr val="CC0000"/>
              </a:solidFill>
              <a:latin typeface="Georgia"/>
              <a:ea typeface="Georgia"/>
              <a:cs typeface="Georgia"/>
              <a:sym typeface="Georgia"/>
            </a:endParaRPr>
          </a:p>
          <a:p>
            <a:pPr lvl="0">
              <a:spcBef>
                <a:spcPts val="0"/>
              </a:spcBef>
              <a:buNone/>
            </a:pPr>
            <a:r>
              <a:rPr lang="en-US" sz="1200" dirty="0" smtClean="0">
                <a:solidFill>
                  <a:srgbClr val="CC0000"/>
                </a:solidFill>
                <a:latin typeface="Georgia"/>
                <a:ea typeface="Georgia"/>
                <a:cs typeface="Georgia"/>
                <a:sym typeface="Georgia"/>
              </a:rPr>
              <a:t>If you are a donor looking to influence election but do not want to reveal your identity, the 501(c)(4) is an attractive option through which to send your cash.</a:t>
            </a:r>
          </a:p>
          <a:p>
            <a:pPr lvl="0">
              <a:spcBef>
                <a:spcPts val="0"/>
              </a:spcBef>
              <a:buNone/>
            </a:pPr>
            <a:endParaRPr lang="en-US" sz="1200" dirty="0" smtClean="0">
              <a:solidFill>
                <a:srgbClr val="CC0000"/>
              </a:solidFill>
              <a:latin typeface="Georgia"/>
              <a:ea typeface="Georgia"/>
              <a:cs typeface="Georgia"/>
              <a:sym typeface="Georgia"/>
            </a:endParaRPr>
          </a:p>
          <a:p>
            <a:pPr lvl="0">
              <a:spcBef>
                <a:spcPts val="0"/>
              </a:spcBef>
              <a:buNone/>
            </a:pPr>
            <a:r>
              <a:rPr lang="en-US" sz="1200" kern="1200" dirty="0" smtClean="0">
                <a:solidFill>
                  <a:schemeClr val="tx1"/>
                </a:solidFill>
                <a:effectLst/>
                <a:latin typeface="+mn-lt"/>
                <a:ea typeface="+mn-ea"/>
                <a:cs typeface="+mn-cs"/>
              </a:rPr>
              <a:t>Cannot spend more than ½ of its money on political activities</a:t>
            </a:r>
            <a:r>
              <a:rPr lang="en-US" dirty="0" smtClean="0">
                <a:effectLst/>
              </a:rPr>
              <a:t> </a:t>
            </a:r>
            <a:endParaRPr lang="en-US" sz="1200" dirty="0" smtClean="0">
              <a:solidFill>
                <a:srgbClr val="CC0000"/>
              </a:solidFill>
              <a:latin typeface="Georgia"/>
              <a:ea typeface="Georgia"/>
              <a:cs typeface="Georgia"/>
              <a:sym typeface="Georgia"/>
            </a:endParaRPr>
          </a:p>
          <a:p>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8</a:t>
            </a:fld>
            <a:endParaRPr lang="en-US"/>
          </a:p>
        </p:txBody>
      </p:sp>
    </p:spTree>
    <p:extLst>
      <p:ext uri="{BB962C8B-B14F-4D97-AF65-F5344CB8AC3E}">
        <p14:creationId xmlns:p14="http://schemas.microsoft.com/office/powerpoint/2010/main" val="108801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9</a:t>
            </a:fld>
            <a:endParaRPr lang="en-US"/>
          </a:p>
        </p:txBody>
      </p:sp>
    </p:spTree>
    <p:extLst>
      <p:ext uri="{BB962C8B-B14F-4D97-AF65-F5344CB8AC3E}">
        <p14:creationId xmlns:p14="http://schemas.microsoft.com/office/powerpoint/2010/main" val="321531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325301-81DA-4944-A379-866DF217F0F4}" type="slidenum">
              <a:rPr lang="en-US" smtClean="0"/>
              <a:t>11</a:t>
            </a:fld>
            <a:endParaRPr lang="en-US"/>
          </a:p>
        </p:txBody>
      </p:sp>
    </p:spTree>
    <p:extLst>
      <p:ext uri="{BB962C8B-B14F-4D97-AF65-F5344CB8AC3E}">
        <p14:creationId xmlns:p14="http://schemas.microsoft.com/office/powerpoint/2010/main" val="27030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325301-81DA-4944-A379-866DF217F0F4}" type="slidenum">
              <a:rPr lang="en-US" smtClean="0"/>
              <a:t>12</a:t>
            </a:fld>
            <a:endParaRPr lang="en-US"/>
          </a:p>
        </p:txBody>
      </p:sp>
    </p:spTree>
    <p:extLst>
      <p:ext uri="{BB962C8B-B14F-4D97-AF65-F5344CB8AC3E}">
        <p14:creationId xmlns:p14="http://schemas.microsoft.com/office/powerpoint/2010/main" val="14809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AC7D1F-3E07-4F45-9265-05290BA907D1}"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A527D-1514-174E-88AF-133D15388C57}" type="slidenum">
              <a:rPr lang="en-US" smtClean="0"/>
              <a:t>‹#›</a:t>
            </a:fld>
            <a:endParaRPr lang="en-US"/>
          </a:p>
        </p:txBody>
      </p:sp>
    </p:spTree>
    <p:extLst>
      <p:ext uri="{BB962C8B-B14F-4D97-AF65-F5344CB8AC3E}">
        <p14:creationId xmlns:p14="http://schemas.microsoft.com/office/powerpoint/2010/main" val="101011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C7D1F-3E07-4F45-9265-05290BA907D1}"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A527D-1514-174E-88AF-133D15388C57}" type="slidenum">
              <a:rPr lang="en-US" smtClean="0"/>
              <a:t>‹#›</a:t>
            </a:fld>
            <a:endParaRPr lang="en-US"/>
          </a:p>
        </p:txBody>
      </p:sp>
    </p:spTree>
    <p:extLst>
      <p:ext uri="{BB962C8B-B14F-4D97-AF65-F5344CB8AC3E}">
        <p14:creationId xmlns:p14="http://schemas.microsoft.com/office/powerpoint/2010/main" val="189841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C7D1F-3E07-4F45-9265-05290BA907D1}"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A527D-1514-174E-88AF-133D15388C57}" type="slidenum">
              <a:rPr lang="en-US" smtClean="0"/>
              <a:t>‹#›</a:t>
            </a:fld>
            <a:endParaRPr lang="en-US"/>
          </a:p>
        </p:txBody>
      </p:sp>
    </p:spTree>
    <p:extLst>
      <p:ext uri="{BB962C8B-B14F-4D97-AF65-F5344CB8AC3E}">
        <p14:creationId xmlns:p14="http://schemas.microsoft.com/office/powerpoint/2010/main" val="153142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C7D1F-3E07-4F45-9265-05290BA907D1}"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A527D-1514-174E-88AF-133D15388C57}" type="slidenum">
              <a:rPr lang="en-US" smtClean="0"/>
              <a:t>‹#›</a:t>
            </a:fld>
            <a:endParaRPr lang="en-US"/>
          </a:p>
        </p:txBody>
      </p:sp>
    </p:spTree>
    <p:extLst>
      <p:ext uri="{BB962C8B-B14F-4D97-AF65-F5344CB8AC3E}">
        <p14:creationId xmlns:p14="http://schemas.microsoft.com/office/powerpoint/2010/main" val="108766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AC7D1F-3E07-4F45-9265-05290BA907D1}"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A527D-1514-174E-88AF-133D15388C57}" type="slidenum">
              <a:rPr lang="en-US" smtClean="0"/>
              <a:t>‹#›</a:t>
            </a:fld>
            <a:endParaRPr lang="en-US"/>
          </a:p>
        </p:txBody>
      </p:sp>
    </p:spTree>
    <p:extLst>
      <p:ext uri="{BB962C8B-B14F-4D97-AF65-F5344CB8AC3E}">
        <p14:creationId xmlns:p14="http://schemas.microsoft.com/office/powerpoint/2010/main" val="103784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AC7D1F-3E07-4F45-9265-05290BA907D1}"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A527D-1514-174E-88AF-133D15388C57}" type="slidenum">
              <a:rPr lang="en-US" smtClean="0"/>
              <a:t>‹#›</a:t>
            </a:fld>
            <a:endParaRPr lang="en-US"/>
          </a:p>
        </p:txBody>
      </p:sp>
    </p:spTree>
    <p:extLst>
      <p:ext uri="{BB962C8B-B14F-4D97-AF65-F5344CB8AC3E}">
        <p14:creationId xmlns:p14="http://schemas.microsoft.com/office/powerpoint/2010/main" val="117985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AC7D1F-3E07-4F45-9265-05290BA907D1}" type="datetimeFigureOut">
              <a:rPr lang="en-US" smtClean="0"/>
              <a:t>11/7/18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0A527D-1514-174E-88AF-133D15388C57}" type="slidenum">
              <a:rPr lang="en-US" smtClean="0"/>
              <a:t>‹#›</a:t>
            </a:fld>
            <a:endParaRPr lang="en-US"/>
          </a:p>
        </p:txBody>
      </p:sp>
    </p:spTree>
    <p:extLst>
      <p:ext uri="{BB962C8B-B14F-4D97-AF65-F5344CB8AC3E}">
        <p14:creationId xmlns:p14="http://schemas.microsoft.com/office/powerpoint/2010/main" val="3974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AC7D1F-3E07-4F45-9265-05290BA907D1}" type="datetimeFigureOut">
              <a:rPr lang="en-US" smtClean="0"/>
              <a:t>11/7/18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0A527D-1514-174E-88AF-133D15388C57}" type="slidenum">
              <a:rPr lang="en-US" smtClean="0"/>
              <a:t>‹#›</a:t>
            </a:fld>
            <a:endParaRPr lang="en-US"/>
          </a:p>
        </p:txBody>
      </p:sp>
    </p:spTree>
    <p:extLst>
      <p:ext uri="{BB962C8B-B14F-4D97-AF65-F5344CB8AC3E}">
        <p14:creationId xmlns:p14="http://schemas.microsoft.com/office/powerpoint/2010/main" val="14759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C7D1F-3E07-4F45-9265-05290BA907D1}" type="datetimeFigureOut">
              <a:rPr lang="en-US" smtClean="0"/>
              <a:t>11/7/18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0A527D-1514-174E-88AF-133D15388C57}" type="slidenum">
              <a:rPr lang="en-US" smtClean="0"/>
              <a:t>‹#›</a:t>
            </a:fld>
            <a:endParaRPr lang="en-US"/>
          </a:p>
        </p:txBody>
      </p:sp>
    </p:spTree>
    <p:extLst>
      <p:ext uri="{BB962C8B-B14F-4D97-AF65-F5344CB8AC3E}">
        <p14:creationId xmlns:p14="http://schemas.microsoft.com/office/powerpoint/2010/main" val="21903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AC7D1F-3E07-4F45-9265-05290BA907D1}"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A527D-1514-174E-88AF-133D15388C57}" type="slidenum">
              <a:rPr lang="en-US" smtClean="0"/>
              <a:t>‹#›</a:t>
            </a:fld>
            <a:endParaRPr lang="en-US"/>
          </a:p>
        </p:txBody>
      </p:sp>
    </p:spTree>
    <p:extLst>
      <p:ext uri="{BB962C8B-B14F-4D97-AF65-F5344CB8AC3E}">
        <p14:creationId xmlns:p14="http://schemas.microsoft.com/office/powerpoint/2010/main" val="46047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AC7D1F-3E07-4F45-9265-05290BA907D1}"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0A527D-1514-174E-88AF-133D15388C57}" type="slidenum">
              <a:rPr lang="en-US" smtClean="0"/>
              <a:t>‹#›</a:t>
            </a:fld>
            <a:endParaRPr lang="en-US"/>
          </a:p>
        </p:txBody>
      </p:sp>
    </p:spTree>
    <p:extLst>
      <p:ext uri="{BB962C8B-B14F-4D97-AF65-F5344CB8AC3E}">
        <p14:creationId xmlns:p14="http://schemas.microsoft.com/office/powerpoint/2010/main" val="18114253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C7D1F-3E07-4F45-9265-05290BA907D1}" type="datetimeFigureOut">
              <a:rPr lang="en-US" smtClean="0"/>
              <a:t>11/7/18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A527D-1514-174E-88AF-133D15388C57}" type="slidenum">
              <a:rPr lang="en-US" smtClean="0"/>
              <a:t>‹#›</a:t>
            </a:fld>
            <a:endParaRPr lang="en-US"/>
          </a:p>
        </p:txBody>
      </p:sp>
    </p:spTree>
    <p:extLst>
      <p:ext uri="{BB962C8B-B14F-4D97-AF65-F5344CB8AC3E}">
        <p14:creationId xmlns:p14="http://schemas.microsoft.com/office/powerpoint/2010/main" val="288827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ritannica.com/topic/mass-societ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Campaign Finance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9494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Warren G. Harding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7707" y="365124"/>
            <a:ext cx="4886093" cy="6140277"/>
          </a:xfrm>
        </p:spPr>
      </p:pic>
    </p:spTree>
    <p:extLst>
      <p:ext uri="{BB962C8B-B14F-4D97-AF65-F5344CB8AC3E}">
        <p14:creationId xmlns:p14="http://schemas.microsoft.com/office/powerpoint/2010/main" val="1098705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Political Activities Act of 1939 </a:t>
            </a:r>
            <a:br>
              <a:rPr lang="en-US" dirty="0" smtClean="0"/>
            </a:br>
            <a:r>
              <a:rPr lang="en-US" dirty="0" smtClean="0"/>
              <a:t>(aka the Hatch Act)</a:t>
            </a:r>
            <a:endParaRPr lang="en-US" dirty="0"/>
          </a:p>
        </p:txBody>
      </p:sp>
      <p:sp>
        <p:nvSpPr>
          <p:cNvPr id="3" name="Content Placeholder 2"/>
          <p:cNvSpPr>
            <a:spLocks noGrp="1"/>
          </p:cNvSpPr>
          <p:nvPr>
            <p:ph idx="1"/>
          </p:nvPr>
        </p:nvSpPr>
        <p:spPr>
          <a:xfrm>
            <a:off x="506186" y="1690688"/>
            <a:ext cx="3788228" cy="4791755"/>
          </a:xfrm>
        </p:spPr>
        <p:txBody>
          <a:bodyPr>
            <a:normAutofit fontScale="77500" lnSpcReduction="20000"/>
          </a:bodyPr>
          <a:lstStyle/>
          <a:p>
            <a:r>
              <a:rPr lang="en-US" dirty="0" smtClean="0"/>
              <a:t>law </a:t>
            </a:r>
            <a:r>
              <a:rPr lang="en-US" dirty="0"/>
              <a:t>that seeks to keep government functions </a:t>
            </a:r>
            <a:r>
              <a:rPr lang="en-US" dirty="0" smtClean="0"/>
              <a:t>nonpartisan</a:t>
            </a:r>
          </a:p>
          <a:p>
            <a:endParaRPr lang="en-US" dirty="0" smtClean="0"/>
          </a:p>
          <a:p>
            <a:r>
              <a:rPr lang="en-US" dirty="0" smtClean="0"/>
              <a:t>it </a:t>
            </a:r>
            <a:r>
              <a:rPr lang="en-US" dirty="0"/>
              <a:t>applies to federal employees as well as state and local employees who work with federally funded </a:t>
            </a:r>
            <a:r>
              <a:rPr lang="en-US" dirty="0" smtClean="0"/>
              <a:t>programs</a:t>
            </a:r>
          </a:p>
          <a:p>
            <a:endParaRPr lang="en-US" dirty="0" smtClean="0"/>
          </a:p>
          <a:p>
            <a:r>
              <a:rPr lang="en-US" dirty="0"/>
              <a:t>t</a:t>
            </a:r>
            <a:r>
              <a:rPr lang="en-US" dirty="0" smtClean="0"/>
              <a:t>he </a:t>
            </a:r>
            <a:r>
              <a:rPr lang="en-US" dirty="0"/>
              <a:t>rule is a workplace guideline, and violating it is not a crime. Responses can vary significantly after employees violate the rule, from a slap on the wrist to loss of a job.</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043" y="1962615"/>
            <a:ext cx="7571014" cy="4258695"/>
          </a:xfrm>
          <a:prstGeom prst="rect">
            <a:avLst/>
          </a:prstGeom>
        </p:spPr>
      </p:pic>
    </p:spTree>
    <p:extLst>
      <p:ext uri="{BB962C8B-B14F-4D97-AF65-F5344CB8AC3E}">
        <p14:creationId xmlns:p14="http://schemas.microsoft.com/office/powerpoint/2010/main" val="635048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Political Activities Act of 1939 </a:t>
            </a:r>
            <a:br>
              <a:rPr lang="en-US" dirty="0" smtClean="0"/>
            </a:br>
            <a:r>
              <a:rPr lang="en-US" dirty="0" smtClean="0"/>
              <a:t>(aka the Hatch Act)</a:t>
            </a:r>
            <a:endParaRPr lang="en-US" dirty="0"/>
          </a:p>
        </p:txBody>
      </p:sp>
      <p:sp>
        <p:nvSpPr>
          <p:cNvPr id="3" name="Content Placeholder 2"/>
          <p:cNvSpPr>
            <a:spLocks noGrp="1"/>
          </p:cNvSpPr>
          <p:nvPr>
            <p:ph idx="1"/>
          </p:nvPr>
        </p:nvSpPr>
        <p:spPr>
          <a:xfrm>
            <a:off x="1717288" y="1825624"/>
            <a:ext cx="10192214" cy="5032375"/>
          </a:xfrm>
        </p:spPr>
        <p:txBody>
          <a:bodyPr>
            <a:normAutofit fontScale="92500" lnSpcReduction="20000"/>
          </a:bodyPr>
          <a:lstStyle/>
          <a:p>
            <a:r>
              <a:rPr lang="en-US" dirty="0"/>
              <a:t>forbids the intimidation or bribery of voters and restricts political campaign activities by federal employees. </a:t>
            </a:r>
            <a:endParaRPr lang="en-US" dirty="0" smtClean="0"/>
          </a:p>
          <a:p>
            <a:r>
              <a:rPr lang="en-US" dirty="0" smtClean="0"/>
              <a:t>It </a:t>
            </a:r>
            <a:r>
              <a:rPr lang="en-US" dirty="0"/>
              <a:t>prohibits using any public funds designated for relief or public works for electoral purposes. </a:t>
            </a:r>
            <a:endParaRPr lang="en-US" dirty="0" smtClean="0"/>
          </a:p>
          <a:p>
            <a:r>
              <a:rPr lang="en-US" dirty="0" smtClean="0"/>
              <a:t>It </a:t>
            </a:r>
            <a:r>
              <a:rPr lang="en-US" dirty="0"/>
              <a:t>forbids officials paid with federal funds from using promises of jobs, promotion, financial assistance, contracts, or any other benefit to coerce campaign contributions or political support</a:t>
            </a:r>
            <a:r>
              <a:rPr lang="en-US" dirty="0" smtClean="0"/>
              <a:t>.</a:t>
            </a:r>
          </a:p>
          <a:p>
            <a:r>
              <a:rPr lang="en-US" dirty="0" smtClean="0"/>
              <a:t>It </a:t>
            </a:r>
            <a:r>
              <a:rPr lang="en-US" dirty="0"/>
              <a:t>provides that persons below the policy-making level in the executive branch of the federal government must not only refrain from political practices that would be illegal for any citizen, but must abstain from "any active part" in political campaigns, </a:t>
            </a:r>
            <a:r>
              <a:rPr lang="en-US" dirty="0" smtClean="0"/>
              <a:t>(there are a few exemptions)</a:t>
            </a:r>
          </a:p>
          <a:p>
            <a:r>
              <a:rPr lang="en-US" dirty="0" smtClean="0"/>
              <a:t>The </a:t>
            </a:r>
            <a:r>
              <a:rPr lang="en-US" dirty="0"/>
              <a:t>act also precludes federal employees from membership in "any political organization which advocates the overthrow of our constitutional form of </a:t>
            </a:r>
            <a:r>
              <a:rPr lang="en-US" dirty="0" smtClean="0"/>
              <a:t>government”</a:t>
            </a:r>
          </a:p>
        </p:txBody>
      </p:sp>
    </p:spTree>
    <p:extLst>
      <p:ext uri="{BB962C8B-B14F-4D97-AF65-F5344CB8AC3E}">
        <p14:creationId xmlns:p14="http://schemas.microsoft.com/office/powerpoint/2010/main" val="508290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Election Campaign Act of 1971 (aka FECA)</a:t>
            </a:r>
            <a:endParaRPr lang="en-US" dirty="0"/>
          </a:p>
        </p:txBody>
      </p:sp>
      <p:sp>
        <p:nvSpPr>
          <p:cNvPr id="3" name="Content Placeholder 2"/>
          <p:cNvSpPr>
            <a:spLocks noGrp="1"/>
          </p:cNvSpPr>
          <p:nvPr>
            <p:ph idx="1"/>
          </p:nvPr>
        </p:nvSpPr>
        <p:spPr>
          <a:xfrm>
            <a:off x="838200" y="1825625"/>
            <a:ext cx="10515599" cy="4351338"/>
          </a:xfrm>
        </p:spPr>
        <p:txBody>
          <a:bodyPr>
            <a:normAutofit fontScale="92500" lnSpcReduction="20000"/>
          </a:bodyPr>
          <a:lstStyle/>
          <a:p>
            <a:r>
              <a:rPr lang="en-US" dirty="0"/>
              <a:t>primary </a:t>
            </a:r>
            <a:r>
              <a:rPr lang="en-US" dirty="0" smtClean="0"/>
              <a:t>U.S. federal law that regulates </a:t>
            </a:r>
            <a:r>
              <a:rPr lang="en-US" dirty="0"/>
              <a:t>political campaign spending and </a:t>
            </a:r>
            <a:r>
              <a:rPr lang="en-US" dirty="0" smtClean="0"/>
              <a:t>fundraising</a:t>
            </a:r>
          </a:p>
          <a:p>
            <a:endParaRPr lang="en-US" dirty="0"/>
          </a:p>
          <a:p>
            <a:r>
              <a:rPr lang="en-US" dirty="0"/>
              <a:t>originally focused on increased disclosure of contributions for federal </a:t>
            </a:r>
            <a:r>
              <a:rPr lang="en-US" dirty="0" smtClean="0"/>
              <a:t>campaigns</a:t>
            </a:r>
          </a:p>
          <a:p>
            <a:endParaRPr lang="en-US" dirty="0"/>
          </a:p>
          <a:p>
            <a:r>
              <a:rPr lang="en-US" dirty="0"/>
              <a:t>The law set limits on the amount of money an individual could contribute to a single campaign and it required reporting of contributions above a certain threshold amount. The Federal Election Commission was created to enforce the statute</a:t>
            </a:r>
            <a:r>
              <a:rPr lang="en-US" dirty="0" smtClean="0"/>
              <a:t>.</a:t>
            </a:r>
          </a:p>
          <a:p>
            <a:endParaRPr lang="en-US" dirty="0"/>
          </a:p>
          <a:p>
            <a:r>
              <a:rPr lang="en-US" dirty="0" smtClean="0"/>
              <a:t>Limits on individual donations; illegal for corporations to donate</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715217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Watergate Scandal (1974)</a:t>
            </a:r>
            <a:endParaRPr lang="en-US" dirty="0"/>
          </a:p>
        </p:txBody>
      </p:sp>
      <p:sp>
        <p:nvSpPr>
          <p:cNvPr id="3" name="Content Placeholder 2"/>
          <p:cNvSpPr>
            <a:spLocks noGrp="1"/>
          </p:cNvSpPr>
          <p:nvPr>
            <p:ph idx="1"/>
          </p:nvPr>
        </p:nvSpPr>
        <p:spPr>
          <a:xfrm>
            <a:off x="8245929" y="1671560"/>
            <a:ext cx="3461657" cy="4505403"/>
          </a:xfrm>
        </p:spPr>
        <p:txBody>
          <a:bodyPr/>
          <a:lstStyle/>
          <a:p>
            <a:r>
              <a:rPr lang="en-US" dirty="0" smtClean="0"/>
              <a:t>5 men broke into the DNC headquarters in the Watergate Hotel</a:t>
            </a:r>
          </a:p>
          <a:p>
            <a:endParaRPr lang="en-US" dirty="0"/>
          </a:p>
          <a:p>
            <a:r>
              <a:rPr lang="en-US" dirty="0" smtClean="0"/>
              <a:t>The ensuing scandal</a:t>
            </a:r>
          </a:p>
          <a:p>
            <a:pPr lvl="1"/>
            <a:r>
              <a:rPr lang="en-US" dirty="0" smtClean="0"/>
              <a:t>involved campaign finance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71560"/>
            <a:ext cx="7130280" cy="4010783"/>
          </a:xfrm>
          <a:prstGeom prst="rect">
            <a:avLst/>
          </a:prstGeom>
        </p:spPr>
      </p:pic>
    </p:spTree>
    <p:extLst>
      <p:ext uri="{BB962C8B-B14F-4D97-AF65-F5344CB8AC3E}">
        <p14:creationId xmlns:p14="http://schemas.microsoft.com/office/powerpoint/2010/main" val="667331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Buckley v. </a:t>
            </a:r>
            <a:r>
              <a:rPr lang="en-US" i="1" dirty="0" err="1" smtClean="0"/>
              <a:t>Valeo</a:t>
            </a:r>
            <a:r>
              <a:rPr lang="en-US" i="1" dirty="0" smtClean="0"/>
              <a:t> </a:t>
            </a:r>
            <a:r>
              <a:rPr lang="en-US" dirty="0" smtClean="0"/>
              <a:t>(1976)</a:t>
            </a:r>
            <a:endParaRPr lang="en-US" i="1" dirty="0"/>
          </a:p>
        </p:txBody>
      </p:sp>
      <p:sp>
        <p:nvSpPr>
          <p:cNvPr id="3" name="Content Placeholder 2"/>
          <p:cNvSpPr>
            <a:spLocks noGrp="1"/>
          </p:cNvSpPr>
          <p:nvPr>
            <p:ph idx="1"/>
          </p:nvPr>
        </p:nvSpPr>
        <p:spPr/>
        <p:txBody>
          <a:bodyPr>
            <a:normAutofit lnSpcReduction="10000"/>
          </a:bodyPr>
          <a:lstStyle/>
          <a:p>
            <a:r>
              <a:rPr lang="en-US" dirty="0" smtClean="0"/>
              <a:t>Chief Justice</a:t>
            </a:r>
          </a:p>
          <a:p>
            <a:endParaRPr lang="en-US" dirty="0"/>
          </a:p>
          <a:p>
            <a:r>
              <a:rPr lang="en-US" dirty="0" smtClean="0"/>
              <a:t>Amendment/clause involved</a:t>
            </a:r>
          </a:p>
          <a:p>
            <a:endParaRPr lang="en-US" dirty="0"/>
          </a:p>
          <a:p>
            <a:r>
              <a:rPr lang="en-US" dirty="0" smtClean="0"/>
              <a:t>Background</a:t>
            </a:r>
          </a:p>
          <a:p>
            <a:endParaRPr lang="en-US" dirty="0"/>
          </a:p>
          <a:p>
            <a:r>
              <a:rPr lang="en-US" dirty="0" smtClean="0"/>
              <a:t>How did the SC rule?</a:t>
            </a:r>
          </a:p>
          <a:p>
            <a:endParaRPr lang="en-US" dirty="0"/>
          </a:p>
          <a:p>
            <a:r>
              <a:rPr lang="en-US" dirty="0" smtClean="0"/>
              <a:t>Significance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385" y="319088"/>
            <a:ext cx="2890157" cy="22059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906485"/>
            <a:ext cx="6015505" cy="3757159"/>
          </a:xfrm>
          <a:prstGeom prst="rect">
            <a:avLst/>
          </a:prstGeom>
        </p:spPr>
      </p:pic>
    </p:spTree>
    <p:extLst>
      <p:ext uri="{BB962C8B-B14F-4D97-AF65-F5344CB8AC3E}">
        <p14:creationId xmlns:p14="http://schemas.microsoft.com/office/powerpoint/2010/main" val="1795685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 from SC Opinion </a:t>
            </a:r>
            <a:endParaRPr lang="en-US" dirty="0"/>
          </a:p>
        </p:txBody>
      </p:sp>
      <p:sp>
        <p:nvSpPr>
          <p:cNvPr id="3" name="Content Placeholder 2"/>
          <p:cNvSpPr>
            <a:spLocks noGrp="1"/>
          </p:cNvSpPr>
          <p:nvPr>
            <p:ph idx="1"/>
          </p:nvPr>
        </p:nvSpPr>
        <p:spPr/>
        <p:txBody>
          <a:bodyPr/>
          <a:lstStyle/>
          <a:p>
            <a:r>
              <a:rPr lang="en-US" i="1" dirty="0"/>
              <a:t>Virtually every means of communicating ideas in today’s </a:t>
            </a:r>
            <a:r>
              <a:rPr lang="en-US" i="1" u="sng">
                <a:hlinkClick r:id="rId2"/>
              </a:rPr>
              <a:t>mass </a:t>
            </a:r>
            <a:r>
              <a:rPr lang="en-US" i="1" u="sng" smtClean="0">
                <a:hlinkClick r:id="rId2"/>
              </a:rPr>
              <a:t>society</a:t>
            </a:r>
            <a:r>
              <a:rPr lang="en-US" i="1" u="sng" smtClean="0"/>
              <a:t> </a:t>
            </a:r>
            <a:r>
              <a:rPr lang="en-US" i="1" smtClean="0"/>
              <a:t>requires </a:t>
            </a:r>
            <a:r>
              <a:rPr lang="en-US" i="1" dirty="0"/>
              <a:t>the expenditure of money. The distribution of the humblest handbill or leaflet entails printing, paper, and circulation costs. Speeches and rallies generally necessitate hiring a hall and publicizing the event. The electorate’s increasing dependence on television, radio and other mass media for news and information has made these expensive modes of communication indispensable instruments of effective political speech.</a:t>
            </a:r>
            <a:endParaRPr lang="en-US" dirty="0"/>
          </a:p>
        </p:txBody>
      </p:sp>
    </p:spTree>
    <p:extLst>
      <p:ext uri="{BB962C8B-B14F-4D97-AF65-F5344CB8AC3E}">
        <p14:creationId xmlns:p14="http://schemas.microsoft.com/office/powerpoint/2010/main" val="1068786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Buckley v. </a:t>
            </a:r>
            <a:r>
              <a:rPr lang="en-US" i="1" dirty="0" err="1" smtClean="0"/>
              <a:t>Valeo</a:t>
            </a:r>
            <a:r>
              <a:rPr lang="en-US" dirty="0" smtClean="0"/>
              <a:t> (1976)</a:t>
            </a:r>
            <a:endParaRPr lang="en-US" i="1" dirty="0"/>
          </a:p>
        </p:txBody>
      </p:sp>
      <p:sp>
        <p:nvSpPr>
          <p:cNvPr id="3" name="Content Placeholder 2"/>
          <p:cNvSpPr>
            <a:spLocks noGrp="1"/>
          </p:cNvSpPr>
          <p:nvPr>
            <p:ph idx="1"/>
          </p:nvPr>
        </p:nvSpPr>
        <p:spPr>
          <a:xfrm>
            <a:off x="838199" y="1825625"/>
            <a:ext cx="11004395" cy="4351338"/>
          </a:xfrm>
        </p:spPr>
        <p:txBody>
          <a:bodyPr>
            <a:normAutofit/>
          </a:bodyPr>
          <a:lstStyle/>
          <a:p>
            <a:r>
              <a:rPr lang="en-US" dirty="0" smtClean="0"/>
              <a:t>Aftermath of the Watergate scandal and legislation</a:t>
            </a:r>
          </a:p>
          <a:p>
            <a:endParaRPr lang="en-US" dirty="0"/>
          </a:p>
          <a:p>
            <a:r>
              <a:rPr lang="en-US" dirty="0" smtClean="0"/>
              <a:t>Question: Can campaign finance money be limited?</a:t>
            </a:r>
          </a:p>
          <a:p>
            <a:endParaRPr lang="en-US" dirty="0"/>
          </a:p>
          <a:p>
            <a:r>
              <a:rPr lang="en-US" dirty="0" smtClean="0"/>
              <a:t>7-2 Ruling: Campaign speech is free speech. </a:t>
            </a:r>
          </a:p>
          <a:p>
            <a:pPr lvl="1"/>
            <a:r>
              <a:rPr lang="en-US" dirty="0" smtClean="0"/>
              <a:t>Upheld the law’s limit on individual donations and the $5,000 limit on PAC donations</a:t>
            </a:r>
          </a:p>
          <a:p>
            <a:pPr lvl="1"/>
            <a:r>
              <a:rPr lang="en-US" dirty="0" smtClean="0"/>
              <a:t>Congress cannot limit a candidate’s donation to his or her own campaign, nor can it place a maximum on the overall receipts or expenditures for a federal campaign</a:t>
            </a:r>
            <a:endParaRPr lang="en-US" dirty="0"/>
          </a:p>
          <a:p>
            <a:endParaRPr lang="en-US" dirty="0"/>
          </a:p>
        </p:txBody>
      </p:sp>
    </p:spTree>
    <p:extLst>
      <p:ext uri="{BB962C8B-B14F-4D97-AF65-F5344CB8AC3E}">
        <p14:creationId xmlns:p14="http://schemas.microsoft.com/office/powerpoint/2010/main" val="2072544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response to Enron scandal</a:t>
            </a:r>
          </a:p>
          <a:p>
            <a:endParaRPr lang="en-US" dirty="0"/>
          </a:p>
          <a:p>
            <a:r>
              <a:rPr lang="en-US" dirty="0" smtClean="0"/>
              <a:t>AKA the McCain-Feingold Act</a:t>
            </a:r>
          </a:p>
          <a:p>
            <a:endParaRPr lang="en-US" dirty="0"/>
          </a:p>
          <a:p>
            <a:r>
              <a:rPr lang="en-US" dirty="0" smtClean="0"/>
              <a:t>Banned nearly all soft money contributions</a:t>
            </a:r>
          </a:p>
          <a:p>
            <a:r>
              <a:rPr lang="en-US" dirty="0" smtClean="0"/>
              <a:t>Increased individual contribution limits</a:t>
            </a:r>
          </a:p>
          <a:p>
            <a:r>
              <a:rPr lang="en-US" dirty="0" smtClean="0"/>
              <a:t>Regulated some independent expenditure advertising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285" y="1690688"/>
            <a:ext cx="4120243" cy="2548327"/>
          </a:xfrm>
          <a:prstGeom prst="rect">
            <a:avLst/>
          </a:prstGeom>
        </p:spPr>
      </p:pic>
      <p:sp>
        <p:nvSpPr>
          <p:cNvPr id="5" name="Title 1"/>
          <p:cNvSpPr txBox="1">
            <a:spLocks/>
          </p:cNvSpPr>
          <p:nvPr/>
        </p:nvSpPr>
        <p:spPr>
          <a:xfrm>
            <a:off x="784302" y="365125"/>
            <a:ext cx="10515600"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The Bipartisan Campaign Reform Act </a:t>
            </a:r>
            <a:br>
              <a:rPr lang="en-US" smtClean="0"/>
            </a:br>
            <a:r>
              <a:rPr lang="en-US" smtClean="0"/>
              <a:t>(abbreviated BCRA) (aka the McCain-Feingold Act) </a:t>
            </a:r>
            <a:endParaRPr lang="en-US" dirty="0"/>
          </a:p>
        </p:txBody>
      </p:sp>
    </p:spTree>
    <p:extLst>
      <p:ext uri="{BB962C8B-B14F-4D97-AF65-F5344CB8AC3E}">
        <p14:creationId xmlns:p14="http://schemas.microsoft.com/office/powerpoint/2010/main" val="1518287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the BCRA . . . </a:t>
            </a:r>
            <a:endParaRPr lang="en-US" dirty="0"/>
          </a:p>
        </p:txBody>
      </p:sp>
      <p:sp>
        <p:nvSpPr>
          <p:cNvPr id="3" name="Content Placeholder 2"/>
          <p:cNvSpPr>
            <a:spLocks noGrp="1"/>
          </p:cNvSpPr>
          <p:nvPr>
            <p:ph idx="1"/>
          </p:nvPr>
        </p:nvSpPr>
        <p:spPr/>
        <p:txBody>
          <a:bodyPr/>
          <a:lstStyle/>
          <a:p>
            <a:r>
              <a:rPr lang="en-US" dirty="0" smtClean="0"/>
              <a:t>Corporations and unions could not spend their own money on campaigns </a:t>
            </a:r>
            <a:r>
              <a:rPr lang="en-US" dirty="0" smtClean="0">
                <a:sym typeface="Wingdings"/>
              </a:rPr>
              <a:t> instead, they could set up PACs, and employees or members could donate to the PAC . . . </a:t>
            </a:r>
          </a:p>
          <a:p>
            <a:endParaRPr lang="en-US" dirty="0">
              <a:sym typeface="Wingdings"/>
            </a:endParaRPr>
          </a:p>
          <a:p>
            <a:r>
              <a:rPr lang="en-US" dirty="0" smtClean="0">
                <a:sym typeface="Wingdings"/>
              </a:rPr>
              <a:t>The law prohibited corporations and unions from directly paying for advertisements that supported or denounced a specific candidate within 30 days of a primary election or 60 days of a general election</a:t>
            </a:r>
            <a:endParaRPr lang="en-US" dirty="0">
              <a:sym typeface="Wingdings"/>
            </a:endParaRPr>
          </a:p>
          <a:p>
            <a:endParaRPr lang="en-US" dirty="0"/>
          </a:p>
        </p:txBody>
      </p:sp>
    </p:spTree>
    <p:extLst>
      <p:ext uri="{BB962C8B-B14F-4D97-AF65-F5344CB8AC3E}">
        <p14:creationId xmlns:p14="http://schemas.microsoft.com/office/powerpoint/2010/main" val="647484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ard money</a:t>
            </a:r>
            <a:endParaRPr lang="en-US" dirty="0"/>
          </a:p>
        </p:txBody>
      </p:sp>
      <p:sp>
        <p:nvSpPr>
          <p:cNvPr id="3" name="Content Placeholder 2"/>
          <p:cNvSpPr>
            <a:spLocks noGrp="1"/>
          </p:cNvSpPr>
          <p:nvPr>
            <p:ph idx="1"/>
          </p:nvPr>
        </p:nvSpPr>
        <p:spPr/>
        <p:txBody>
          <a:bodyPr>
            <a:normAutofit lnSpcReduction="10000"/>
          </a:bodyPr>
          <a:lstStyle/>
          <a:p>
            <a:r>
              <a:rPr lang="en-US" dirty="0" smtClean="0"/>
              <a:t>money donated directly to a candidate</a:t>
            </a:r>
          </a:p>
          <a:p>
            <a:endParaRPr lang="en-US" dirty="0"/>
          </a:p>
          <a:p>
            <a:r>
              <a:rPr lang="en-US" dirty="0" smtClean="0"/>
              <a:t>Regulated by the FEC (Federal Election Commission)</a:t>
            </a:r>
          </a:p>
          <a:p>
            <a:endParaRPr lang="en-US" dirty="0"/>
          </a:p>
          <a:p>
            <a:r>
              <a:rPr lang="en-US" dirty="0" smtClean="0"/>
              <a:t>Individuals can give $2,700 to a candidate or $33,400 to a party</a:t>
            </a:r>
          </a:p>
          <a:p>
            <a:endParaRPr lang="en-US" dirty="0"/>
          </a:p>
          <a:p>
            <a:r>
              <a:rPr lang="en-US" dirty="0" smtClean="0"/>
              <a:t>Money can be used however the party or candidate wants</a:t>
            </a:r>
          </a:p>
          <a:p>
            <a:endParaRPr lang="en-US" dirty="0"/>
          </a:p>
          <a:p>
            <a:r>
              <a:rPr lang="en-US" dirty="0" smtClean="0"/>
              <a:t>Donors are disclosed to the FEC</a:t>
            </a:r>
          </a:p>
        </p:txBody>
      </p:sp>
    </p:spTree>
    <p:extLst>
      <p:ext uri="{BB962C8B-B14F-4D97-AF65-F5344CB8AC3E}">
        <p14:creationId xmlns:p14="http://schemas.microsoft.com/office/powerpoint/2010/main" val="786619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Citizens United and why did they sue the FEC?</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06124"/>
            <a:ext cx="4067810" cy="406781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027873"/>
            <a:ext cx="5365749" cy="4024312"/>
          </a:xfrm>
          <a:prstGeom prst="rect">
            <a:avLst/>
          </a:prstGeom>
        </p:spPr>
      </p:pic>
    </p:spTree>
    <p:extLst>
      <p:ext uri="{BB962C8B-B14F-4D97-AF65-F5344CB8AC3E}">
        <p14:creationId xmlns:p14="http://schemas.microsoft.com/office/powerpoint/2010/main" val="1729312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36119"/>
            <a:ext cx="9144000" cy="2387600"/>
          </a:xfrm>
        </p:spPr>
        <p:txBody>
          <a:bodyPr>
            <a:normAutofit fontScale="90000"/>
          </a:bodyPr>
          <a:lstStyle/>
          <a:p>
            <a:pPr algn="l"/>
            <a:r>
              <a:rPr lang="en-US" i="1" dirty="0" smtClean="0"/>
              <a:t>Does a law that limits the ability of corporations and labor unions to spend their own money to influence elections violate the First </a:t>
            </a:r>
            <a:r>
              <a:rPr lang="en-US" i="1" smtClean="0"/>
              <a:t>Amendment’s guarantee of free speech?</a:t>
            </a:r>
            <a:endParaRPr lang="en-US" i="1"/>
          </a:p>
        </p:txBody>
      </p:sp>
    </p:spTree>
    <p:extLst>
      <p:ext uri="{BB962C8B-B14F-4D97-AF65-F5344CB8AC3E}">
        <p14:creationId xmlns:p14="http://schemas.microsoft.com/office/powerpoint/2010/main" val="234991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&amp; Precedents</a:t>
            </a:r>
            <a:endParaRPr lang="en-US" dirty="0"/>
          </a:p>
        </p:txBody>
      </p:sp>
      <p:sp>
        <p:nvSpPr>
          <p:cNvPr id="3" name="Content Placeholder 2"/>
          <p:cNvSpPr>
            <a:spLocks noGrp="1"/>
          </p:cNvSpPr>
          <p:nvPr>
            <p:ph idx="1"/>
          </p:nvPr>
        </p:nvSpPr>
        <p:spPr>
          <a:xfrm>
            <a:off x="838200" y="1825625"/>
            <a:ext cx="4404360" cy="4351338"/>
          </a:xfrm>
        </p:spPr>
        <p:txBody>
          <a:bodyPr/>
          <a:lstStyle/>
          <a:p>
            <a:r>
              <a:rPr lang="en-US" i="1" dirty="0" smtClean="0"/>
              <a:t>Austin v. Michigan Chamber of Commerce </a:t>
            </a:r>
            <a:r>
              <a:rPr lang="en-US" dirty="0" smtClean="0"/>
              <a:t>(1990)</a:t>
            </a:r>
          </a:p>
          <a:p>
            <a:endParaRPr lang="en-US" dirty="0" smtClean="0"/>
          </a:p>
          <a:p>
            <a:r>
              <a:rPr lang="en-US" dirty="0" smtClean="0"/>
              <a:t>The BCRA is passed in 2002</a:t>
            </a:r>
          </a:p>
          <a:p>
            <a:endParaRPr lang="en-US" dirty="0" smtClean="0"/>
          </a:p>
          <a:p>
            <a:r>
              <a:rPr lang="en-US" i="1" dirty="0" smtClean="0"/>
              <a:t>Wisconsin Right to Life v. FEC </a:t>
            </a:r>
            <a:r>
              <a:rPr lang="en-US" dirty="0" smtClean="0"/>
              <a:t>(2007)</a:t>
            </a:r>
          </a:p>
          <a:p>
            <a:endParaRPr lang="en-US" i="1" dirty="0" smtClean="0"/>
          </a:p>
          <a:p>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5625"/>
            <a:ext cx="5105400" cy="3975100"/>
          </a:xfrm>
          <a:prstGeom prst="rect">
            <a:avLst/>
          </a:prstGeom>
        </p:spPr>
      </p:pic>
    </p:spTree>
    <p:extLst>
      <p:ext uri="{BB962C8B-B14F-4D97-AF65-F5344CB8AC3E}">
        <p14:creationId xmlns:p14="http://schemas.microsoft.com/office/powerpoint/2010/main" val="1175399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1641" y="1690688"/>
            <a:ext cx="5317317" cy="4351338"/>
          </a:xfrm>
        </p:spPr>
      </p:pic>
      <p:sp>
        <p:nvSpPr>
          <p:cNvPr id="4" name="Title 3"/>
          <p:cNvSpPr>
            <a:spLocks noGrp="1"/>
          </p:cNvSpPr>
          <p:nvPr>
            <p:ph type="title"/>
          </p:nvPr>
        </p:nvSpPr>
        <p:spPr/>
        <p:txBody>
          <a:bodyPr/>
          <a:lstStyle/>
          <a:p>
            <a:r>
              <a:rPr lang="en-US" dirty="0" smtClean="0"/>
              <a:t>Arguments of each side</a:t>
            </a:r>
            <a:endParaRPr lang="en-US" dirty="0"/>
          </a:p>
        </p:txBody>
      </p:sp>
    </p:spTree>
    <p:extLst>
      <p:ext uri="{BB962C8B-B14F-4D97-AF65-F5344CB8AC3E}">
        <p14:creationId xmlns:p14="http://schemas.microsoft.com/office/powerpoint/2010/main" val="1315129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 y="365125"/>
            <a:ext cx="10515600" cy="1325563"/>
          </a:xfrm>
        </p:spPr>
        <p:txBody>
          <a:bodyPr/>
          <a:lstStyle/>
          <a:p>
            <a:r>
              <a:rPr lang="en-US" dirty="0" smtClean="0"/>
              <a:t>Super PACs in 2016</a:t>
            </a:r>
            <a:endParaRPr lang="en-US" dirty="0"/>
          </a:p>
        </p:txBody>
      </p:sp>
      <p:sp>
        <p:nvSpPr>
          <p:cNvPr id="3" name="Content Placeholder 2"/>
          <p:cNvSpPr>
            <a:spLocks noGrp="1"/>
          </p:cNvSpPr>
          <p:nvPr>
            <p:ph idx="1"/>
          </p:nvPr>
        </p:nvSpPr>
        <p:spPr>
          <a:xfrm>
            <a:off x="446315" y="1907268"/>
            <a:ext cx="7179129" cy="4705804"/>
          </a:xfrm>
        </p:spPr>
        <p:txBody>
          <a:bodyPr/>
          <a:lstStyle/>
          <a:p>
            <a:r>
              <a:rPr lang="en-US" dirty="0" smtClean="0"/>
              <a:t>2,200 of them – raised more than $700 million</a:t>
            </a:r>
          </a:p>
          <a:p>
            <a:endParaRPr lang="en-US" dirty="0"/>
          </a:p>
          <a:p>
            <a:r>
              <a:rPr lang="en-US" dirty="0" smtClean="0"/>
              <a:t>Example: </a:t>
            </a:r>
          </a:p>
          <a:p>
            <a:pPr lvl="1"/>
            <a:r>
              <a:rPr lang="en-US" dirty="0"/>
              <a:t>P</a:t>
            </a:r>
            <a:r>
              <a:rPr lang="en-US" dirty="0" smtClean="0"/>
              <a:t>ro-Hillary Super PAC: Priorities USA Action</a:t>
            </a:r>
          </a:p>
          <a:p>
            <a:pPr lvl="2"/>
            <a:r>
              <a:rPr lang="en-US" dirty="0" smtClean="0"/>
              <a:t>Spent nearly $150 million on pro-Clinton and ant—Trump campaigning</a:t>
            </a:r>
          </a:p>
          <a:p>
            <a:pPr lvl="1"/>
            <a:r>
              <a:rPr lang="en-US" dirty="0" smtClean="0"/>
              <a:t>Pro-Trump Super PAC: Make America Number 1</a:t>
            </a:r>
          </a:p>
          <a:p>
            <a:pPr lvl="2"/>
            <a:r>
              <a:rPr lang="en-US" dirty="0" smtClean="0"/>
              <a:t>Spent nearly $20 million</a:t>
            </a:r>
          </a:p>
          <a:p>
            <a:pPr lvl="2"/>
            <a:endParaRPr lang="en-US" dirty="0" smtClean="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833" y="2259239"/>
            <a:ext cx="4187409" cy="2358571"/>
          </a:xfrm>
          <a:prstGeom prst="rect">
            <a:avLst/>
          </a:prstGeom>
        </p:spPr>
      </p:pic>
    </p:spTree>
    <p:extLst>
      <p:ext uri="{BB962C8B-B14F-4D97-AF65-F5344CB8AC3E}">
        <p14:creationId xmlns:p14="http://schemas.microsoft.com/office/powerpoint/2010/main" val="1067834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oft money</a:t>
            </a:r>
            <a:endParaRPr lang="en-US" dirty="0"/>
          </a:p>
        </p:txBody>
      </p:sp>
      <p:sp>
        <p:nvSpPr>
          <p:cNvPr id="3" name="Content Placeholder 2"/>
          <p:cNvSpPr>
            <a:spLocks noGrp="1"/>
          </p:cNvSpPr>
          <p:nvPr>
            <p:ph idx="1"/>
          </p:nvPr>
        </p:nvSpPr>
        <p:spPr>
          <a:xfrm>
            <a:off x="1382750" y="1825625"/>
            <a:ext cx="9971049" cy="4351338"/>
          </a:xfrm>
        </p:spPr>
        <p:txBody>
          <a:bodyPr/>
          <a:lstStyle/>
          <a:p>
            <a:r>
              <a:rPr lang="en-US" dirty="0"/>
              <a:t>a</a:t>
            </a:r>
            <a:r>
              <a:rPr lang="en-US" dirty="0" smtClean="0"/>
              <a:t> contribution given to political parties for “party building activities”</a:t>
            </a:r>
          </a:p>
          <a:p>
            <a:endParaRPr lang="en-US" dirty="0" smtClean="0"/>
          </a:p>
          <a:p>
            <a:r>
              <a:rPr lang="en-US" dirty="0" smtClean="0"/>
              <a:t>Since the Bipartisan Campaign Finance Reform Act (aka the McCain Feingold Act or BCRA)was passed in 2002, soft money contributions for federal elections are prohibited</a:t>
            </a:r>
          </a:p>
          <a:p>
            <a:endParaRPr lang="en-US" dirty="0"/>
          </a:p>
        </p:txBody>
      </p:sp>
    </p:spTree>
    <p:extLst>
      <p:ext uri="{BB962C8B-B14F-4D97-AF65-F5344CB8AC3E}">
        <p14:creationId xmlns:p14="http://schemas.microsoft.com/office/powerpoint/2010/main" val="333265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ndependent expenditure</a:t>
            </a:r>
            <a:endParaRPr lang="en-US" dirty="0"/>
          </a:p>
        </p:txBody>
      </p:sp>
      <p:sp>
        <p:nvSpPr>
          <p:cNvPr id="3" name="Content Placeholder 2"/>
          <p:cNvSpPr>
            <a:spLocks noGrp="1"/>
          </p:cNvSpPr>
          <p:nvPr>
            <p:ph idx="1"/>
          </p:nvPr>
        </p:nvSpPr>
        <p:spPr/>
        <p:txBody>
          <a:bodyPr/>
          <a:lstStyle/>
          <a:p>
            <a:r>
              <a:rPr lang="en-US" dirty="0"/>
              <a:t>The Supreme Court has ruled that individuals, groups, and parties can spend unlimited amounts in campaigns for or against candidates as long as they operate independently from the candidates. </a:t>
            </a:r>
            <a:endParaRPr lang="en-US" dirty="0" smtClean="0"/>
          </a:p>
          <a:p>
            <a:endParaRPr lang="en-US" dirty="0"/>
          </a:p>
          <a:p>
            <a:r>
              <a:rPr lang="en-US" dirty="0" smtClean="0"/>
              <a:t>When </a:t>
            </a:r>
            <a:r>
              <a:rPr lang="en-US" dirty="0"/>
              <a:t>an individual, group, or party does so, they are making an </a:t>
            </a:r>
            <a:r>
              <a:rPr lang="en-US" b="1" dirty="0"/>
              <a:t>independent expenditure.</a:t>
            </a:r>
          </a:p>
        </p:txBody>
      </p:sp>
    </p:spTree>
    <p:extLst>
      <p:ext uri="{BB962C8B-B14F-4D97-AF65-F5344CB8AC3E}">
        <p14:creationId xmlns:p14="http://schemas.microsoft.com/office/powerpoint/2010/main" val="482594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Action Committees (PACs)</a:t>
            </a:r>
            <a:endParaRPr lang="en-US" dirty="0"/>
          </a:p>
        </p:txBody>
      </p:sp>
      <p:sp>
        <p:nvSpPr>
          <p:cNvPr id="3" name="Content Placeholder 2"/>
          <p:cNvSpPr>
            <a:spLocks noGrp="1"/>
          </p:cNvSpPr>
          <p:nvPr>
            <p:ph idx="1"/>
          </p:nvPr>
        </p:nvSpPr>
        <p:spPr>
          <a:xfrm>
            <a:off x="1293540" y="1449658"/>
            <a:ext cx="10060259" cy="4973443"/>
          </a:xfrm>
        </p:spPr>
        <p:txBody>
          <a:bodyPr>
            <a:normAutofit fontScale="92500" lnSpcReduction="10000"/>
          </a:bodyPr>
          <a:lstStyle/>
          <a:p>
            <a:r>
              <a:rPr lang="en-US" dirty="0"/>
              <a:t>f</a:t>
            </a:r>
            <a:r>
              <a:rPr lang="en-US" dirty="0" smtClean="0"/>
              <a:t>unding vehicles organized by interest groups, corporations, or unions which pool contributions from members or employees to give to candidates or parties (hard money)</a:t>
            </a:r>
          </a:p>
          <a:p>
            <a:endParaRPr lang="en-US" dirty="0"/>
          </a:p>
          <a:p>
            <a:r>
              <a:rPr lang="en-US" dirty="0" smtClean="0"/>
              <a:t>Regulated by the FEC</a:t>
            </a:r>
          </a:p>
          <a:p>
            <a:endParaRPr lang="en-US" dirty="0"/>
          </a:p>
          <a:p>
            <a:r>
              <a:rPr lang="en-US" dirty="0" smtClean="0"/>
              <a:t>PACs can give $5,000 to a candidate and $15,000 to a party</a:t>
            </a:r>
          </a:p>
          <a:p>
            <a:endParaRPr lang="en-US" dirty="0"/>
          </a:p>
          <a:p>
            <a:r>
              <a:rPr lang="en-US" dirty="0" smtClean="0"/>
              <a:t>Money can be spent however the party or candidate wants</a:t>
            </a:r>
          </a:p>
          <a:p>
            <a:endParaRPr lang="en-US" dirty="0"/>
          </a:p>
          <a:p>
            <a:r>
              <a:rPr lang="en-US" dirty="0" smtClean="0"/>
              <a:t>Donors are disclosed to the FEC</a:t>
            </a:r>
            <a:endParaRPr lang="en-US" dirty="0"/>
          </a:p>
        </p:txBody>
      </p:sp>
    </p:spTree>
    <p:extLst>
      <p:ext uri="{BB962C8B-B14F-4D97-AF65-F5344CB8AC3E}">
        <p14:creationId xmlns:p14="http://schemas.microsoft.com/office/powerpoint/2010/main" val="262827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PACs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Newest kind of PAC that pays for political communications (ads)</a:t>
            </a:r>
          </a:p>
          <a:p>
            <a:pPr lvl="1"/>
            <a:r>
              <a:rPr lang="en-US" dirty="0" smtClean="0"/>
              <a:t>CAN advocate for or against a candidate by name</a:t>
            </a:r>
          </a:p>
          <a:p>
            <a:pPr lvl="1"/>
            <a:r>
              <a:rPr lang="en-US" dirty="0" smtClean="0"/>
              <a:t>CANNOT be coordinated with parties or candidates</a:t>
            </a:r>
          </a:p>
          <a:p>
            <a:pPr lvl="1"/>
            <a:endParaRPr lang="en-US" dirty="0"/>
          </a:p>
          <a:p>
            <a:r>
              <a:rPr lang="en-US" dirty="0" smtClean="0"/>
              <a:t>Regulated by the FEC</a:t>
            </a:r>
          </a:p>
          <a:p>
            <a:endParaRPr lang="en-US" dirty="0"/>
          </a:p>
          <a:p>
            <a:r>
              <a:rPr lang="en-US" dirty="0" smtClean="0"/>
              <a:t>CANNOT give money to a candidate; CANNOT coordinate with parties or candidates</a:t>
            </a:r>
          </a:p>
          <a:p>
            <a:endParaRPr lang="en-US" dirty="0"/>
          </a:p>
          <a:p>
            <a:r>
              <a:rPr lang="en-US" dirty="0" smtClean="0"/>
              <a:t>No limits on how money can be spent</a:t>
            </a:r>
          </a:p>
          <a:p>
            <a:endParaRPr lang="en-US" dirty="0"/>
          </a:p>
          <a:p>
            <a:r>
              <a:rPr lang="en-US" dirty="0" smtClean="0"/>
              <a:t>Donations disclosed to the FEC</a:t>
            </a:r>
            <a:endParaRPr lang="en-US" dirty="0"/>
          </a:p>
        </p:txBody>
      </p:sp>
    </p:spTree>
    <p:extLst>
      <p:ext uri="{BB962C8B-B14F-4D97-AF65-F5344CB8AC3E}">
        <p14:creationId xmlns:p14="http://schemas.microsoft.com/office/powerpoint/2010/main" val="534293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896" y="0"/>
            <a:ext cx="10515600" cy="1325563"/>
          </a:xfrm>
        </p:spPr>
        <p:txBody>
          <a:bodyPr/>
          <a:lstStyle/>
          <a:p>
            <a:r>
              <a:rPr lang="en-US" dirty="0" smtClean="0"/>
              <a:t>527 Groups</a:t>
            </a:r>
            <a:endParaRPr lang="en-US" dirty="0"/>
          </a:p>
        </p:txBody>
      </p:sp>
      <p:sp>
        <p:nvSpPr>
          <p:cNvPr id="3" name="Content Placeholder 2"/>
          <p:cNvSpPr>
            <a:spLocks noGrp="1"/>
          </p:cNvSpPr>
          <p:nvPr>
            <p:ph idx="1"/>
          </p:nvPr>
        </p:nvSpPr>
        <p:spPr>
          <a:xfrm>
            <a:off x="968742" y="1069547"/>
            <a:ext cx="9591907" cy="5218771"/>
          </a:xfrm>
        </p:spPr>
        <p:txBody>
          <a:bodyPr>
            <a:normAutofit fontScale="92500" lnSpcReduction="10000"/>
          </a:bodyPr>
          <a:lstStyle/>
          <a:p>
            <a:r>
              <a:rPr lang="en-US" dirty="0" smtClean="0"/>
              <a:t>Non-profit, tax exempt groups that raise unlimited funds from individuals, corporations, and unions</a:t>
            </a:r>
          </a:p>
          <a:p>
            <a:pPr lvl="1"/>
            <a:r>
              <a:rPr lang="en-US" dirty="0" smtClean="0"/>
              <a:t>Run issue ads</a:t>
            </a:r>
          </a:p>
          <a:p>
            <a:pPr lvl="1"/>
            <a:r>
              <a:rPr lang="en-US" dirty="0" smtClean="0"/>
              <a:t>Cannot use magic words</a:t>
            </a:r>
          </a:p>
          <a:p>
            <a:pPr lvl="1"/>
            <a:endParaRPr lang="en-US" dirty="0"/>
          </a:p>
          <a:p>
            <a:r>
              <a:rPr lang="en-US" dirty="0" smtClean="0"/>
              <a:t>Regulated by the Internal Revenue Service (IRS)</a:t>
            </a:r>
          </a:p>
          <a:p>
            <a:endParaRPr lang="en-US" dirty="0"/>
          </a:p>
          <a:p>
            <a:r>
              <a:rPr lang="en-US" dirty="0" smtClean="0"/>
              <a:t>CANNOT give to a candidate or to a party and CANNOT coordinate with parties or candidates</a:t>
            </a:r>
          </a:p>
          <a:p>
            <a:endParaRPr lang="en-US" dirty="0"/>
          </a:p>
          <a:p>
            <a:r>
              <a:rPr lang="en-US" dirty="0" smtClean="0"/>
              <a:t>Can only spend money on issue ads</a:t>
            </a:r>
          </a:p>
          <a:p>
            <a:endParaRPr lang="en-US" dirty="0"/>
          </a:p>
          <a:p>
            <a:r>
              <a:rPr lang="en-US" dirty="0" smtClean="0"/>
              <a:t>Donations are disclosed to the IRS, not the FEC</a:t>
            </a:r>
            <a:endParaRPr lang="en-US" dirty="0"/>
          </a:p>
        </p:txBody>
      </p:sp>
    </p:spTree>
    <p:extLst>
      <p:ext uri="{BB962C8B-B14F-4D97-AF65-F5344CB8AC3E}">
        <p14:creationId xmlns:p14="http://schemas.microsoft.com/office/powerpoint/2010/main" val="1083030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34" y="0"/>
            <a:ext cx="10515600" cy="1325563"/>
          </a:xfrm>
        </p:spPr>
        <p:txBody>
          <a:bodyPr/>
          <a:lstStyle/>
          <a:p>
            <a:r>
              <a:rPr lang="en-US" dirty="0" smtClean="0"/>
              <a:t>501(c)4s </a:t>
            </a:r>
            <a:endParaRPr lang="en-US" dirty="0"/>
          </a:p>
        </p:txBody>
      </p:sp>
      <p:sp>
        <p:nvSpPr>
          <p:cNvPr id="3" name="Content Placeholder 2"/>
          <p:cNvSpPr>
            <a:spLocks noGrp="1"/>
          </p:cNvSpPr>
          <p:nvPr>
            <p:ph idx="1"/>
          </p:nvPr>
        </p:nvSpPr>
        <p:spPr>
          <a:xfrm>
            <a:off x="1036295" y="1325563"/>
            <a:ext cx="9324278" cy="4351338"/>
          </a:xfrm>
        </p:spPr>
        <p:txBody>
          <a:bodyPr>
            <a:normAutofit fontScale="92500" lnSpcReduction="10000"/>
          </a:bodyPr>
          <a:lstStyle/>
          <a:p>
            <a:r>
              <a:rPr lang="en-US" dirty="0" smtClean="0"/>
              <a:t>Non-profit, tax exempt groups that can engage in varying amounts of political activity, BUT it cannot be their main function</a:t>
            </a:r>
          </a:p>
          <a:p>
            <a:pPr lvl="1"/>
            <a:r>
              <a:rPr lang="en-US" dirty="0"/>
              <a:t>Run issue ads</a:t>
            </a:r>
          </a:p>
          <a:p>
            <a:pPr lvl="1"/>
            <a:r>
              <a:rPr lang="en-US" dirty="0"/>
              <a:t>Cannot use magic words</a:t>
            </a:r>
          </a:p>
          <a:p>
            <a:pPr lvl="1"/>
            <a:endParaRPr lang="en-US" dirty="0" smtClean="0"/>
          </a:p>
          <a:p>
            <a:r>
              <a:rPr lang="en-US" dirty="0" smtClean="0"/>
              <a:t>Regulated by the IRS</a:t>
            </a:r>
          </a:p>
          <a:p>
            <a:endParaRPr lang="en-US" dirty="0"/>
          </a:p>
          <a:p>
            <a:r>
              <a:rPr lang="en-US" dirty="0"/>
              <a:t>CANNOT give to a candidate or to a party and CANNOT coordinate with parties or candidates</a:t>
            </a:r>
          </a:p>
          <a:p>
            <a:endParaRPr lang="en-US" dirty="0" smtClean="0"/>
          </a:p>
          <a:p>
            <a:r>
              <a:rPr lang="en-US" dirty="0" smtClean="0"/>
              <a:t>For the most part, donors are NOT disclosed (dark money)</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8665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Money &amp; Politics</a:t>
            </a:r>
            <a:endParaRPr lang="en-US" dirty="0"/>
          </a:p>
        </p:txBody>
      </p:sp>
      <p:sp>
        <p:nvSpPr>
          <p:cNvPr id="3" name="Content Placeholder 2"/>
          <p:cNvSpPr>
            <a:spLocks noGrp="1"/>
          </p:cNvSpPr>
          <p:nvPr>
            <p:ph idx="1"/>
          </p:nvPr>
        </p:nvSpPr>
        <p:spPr>
          <a:xfrm>
            <a:off x="838199" y="1517336"/>
            <a:ext cx="5495694" cy="5084185"/>
          </a:xfrm>
        </p:spPr>
        <p:txBody>
          <a:bodyPr>
            <a:normAutofit fontScale="92500" lnSpcReduction="10000"/>
          </a:bodyPr>
          <a:lstStyle/>
          <a:p>
            <a:r>
              <a:rPr lang="en-US" dirty="0" smtClean="0"/>
              <a:t>The Teapot Dome Scandal (1920s)</a:t>
            </a:r>
          </a:p>
          <a:p>
            <a:endParaRPr lang="en-US" dirty="0"/>
          </a:p>
          <a:p>
            <a:r>
              <a:rPr lang="en-US" dirty="0"/>
              <a:t>Albert Fall, a former Secretary of the Interior, was charged with accepting bribes from oil companies in exchange for exclusive rights to drill for oil on federal land. </a:t>
            </a:r>
            <a:endParaRPr lang="en-US" dirty="0" smtClean="0"/>
          </a:p>
          <a:p>
            <a:endParaRPr lang="en-US" dirty="0" smtClean="0"/>
          </a:p>
          <a:p>
            <a:r>
              <a:rPr lang="en-US" dirty="0" smtClean="0"/>
              <a:t>The </a:t>
            </a:r>
            <a:r>
              <a:rPr lang="en-US" dirty="0"/>
              <a:t>sites included land near a teapot-shaped outcrop in </a:t>
            </a:r>
            <a:r>
              <a:rPr lang="en-US" dirty="0" smtClean="0"/>
              <a:t>Wyoming known </a:t>
            </a:r>
            <a:r>
              <a:rPr lang="en-US" dirty="0"/>
              <a:t>as Teapot Dome, and two other government-owned sites in </a:t>
            </a:r>
            <a:r>
              <a:rPr lang="en-US" dirty="0" smtClean="0"/>
              <a:t>California </a:t>
            </a:r>
            <a:r>
              <a:rPr lang="en-US" dirty="0"/>
              <a:t>named Elk Hills and Buena Vista Hills.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356" y="1517336"/>
            <a:ext cx="5255218" cy="4659627"/>
          </a:xfrm>
          <a:prstGeom prst="rect">
            <a:avLst/>
          </a:prstGeom>
        </p:spPr>
      </p:pic>
    </p:spTree>
    <p:extLst>
      <p:ext uri="{BB962C8B-B14F-4D97-AF65-F5344CB8AC3E}">
        <p14:creationId xmlns:p14="http://schemas.microsoft.com/office/powerpoint/2010/main" val="1297624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42902</TotalTime>
  <Words>1883</Words>
  <Application>Microsoft Macintosh PowerPoint</Application>
  <PresentationFormat>Widescreen</PresentationFormat>
  <Paragraphs>230</Paragraphs>
  <Slides>24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Calibri Light</vt:lpstr>
      <vt:lpstr>Georgia</vt:lpstr>
      <vt:lpstr>Wingdings</vt:lpstr>
      <vt:lpstr>Arial</vt:lpstr>
      <vt:lpstr>Office Theme</vt:lpstr>
      <vt:lpstr>Campaign Finance</vt:lpstr>
      <vt:lpstr>hard money</vt:lpstr>
      <vt:lpstr>soft money</vt:lpstr>
      <vt:lpstr>independent expenditure</vt:lpstr>
      <vt:lpstr>Political Action Committees (PACs)</vt:lpstr>
      <vt:lpstr>Super PACs</vt:lpstr>
      <vt:lpstr>527 Groups</vt:lpstr>
      <vt:lpstr>501(c)4s </vt:lpstr>
      <vt:lpstr>History of Money &amp; Politics</vt:lpstr>
      <vt:lpstr>Warren G. Harding</vt:lpstr>
      <vt:lpstr>The Political Activities Act of 1939  (aka the Hatch Act)</vt:lpstr>
      <vt:lpstr>The Political Activities Act of 1939  (aka the Hatch Act)</vt:lpstr>
      <vt:lpstr>The Federal Election Campaign Act of 1971 (aka FECA)</vt:lpstr>
      <vt:lpstr>The Watergate Scandal (1974)</vt:lpstr>
      <vt:lpstr>Buckley v. Valeo (1976)</vt:lpstr>
      <vt:lpstr>Excerpt from SC Opinion </vt:lpstr>
      <vt:lpstr>Buckley v. Valeo (1976)</vt:lpstr>
      <vt:lpstr>PowerPoint Presentation</vt:lpstr>
      <vt:lpstr>Under the BCRA . . . </vt:lpstr>
      <vt:lpstr>What was Citizens United and why did they sue the FEC?</vt:lpstr>
      <vt:lpstr>Does a law that limits the ability of corporations and labor unions to spend their own money to influence elections violate the First Amendment’s guarantee of free speech?</vt:lpstr>
      <vt:lpstr>The Law &amp; Precedents</vt:lpstr>
      <vt:lpstr>Arguments of each side</vt:lpstr>
      <vt:lpstr>Super PACs in 2016</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Linkage Institutions</dc:title>
  <dc:creator>Jaclyn Ozzimo</dc:creator>
  <cp:lastModifiedBy>Jaclyn Ozzimo</cp:lastModifiedBy>
  <cp:revision>120</cp:revision>
  <dcterms:created xsi:type="dcterms:W3CDTF">2018-04-15T19:57:51Z</dcterms:created>
  <dcterms:modified xsi:type="dcterms:W3CDTF">2018-11-30T02:44:16Z</dcterms:modified>
</cp:coreProperties>
</file>